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77" r:id="rId6"/>
    <p:sldId id="260" r:id="rId7"/>
    <p:sldId id="279" r:id="rId8"/>
    <p:sldId id="278" r:id="rId9"/>
    <p:sldId id="261" r:id="rId10"/>
    <p:sldId id="280" r:id="rId11"/>
    <p:sldId id="282" r:id="rId12"/>
    <p:sldId id="283" r:id="rId13"/>
    <p:sldId id="284" r:id="rId14"/>
    <p:sldId id="285" r:id="rId15"/>
    <p:sldId id="269" r:id="rId16"/>
    <p:sldId id="276" r:id="rId17"/>
  </p:sldIdLst>
  <p:sldSz cx="9144000" cy="5143500" type="screen16x9"/>
  <p:notesSz cx="6858000" cy="9144000"/>
  <p:embeddedFontLst>
    <p:embeddedFont>
      <p:font typeface="Advent Pro Light" panose="020B0604020202020204" charset="0"/>
      <p:regular r:id="rId19"/>
      <p:bold r:id="rId20"/>
    </p:embeddedFont>
    <p:embeddedFont>
      <p:font typeface="Anton" pitchFamily="2" charset="0"/>
      <p:regular r:id="rId21"/>
    </p:embeddedFont>
    <p:embeddedFont>
      <p:font typeface="Arial Black" panose="020B0A04020102020204" pitchFamily="34" charset="0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Fira Sans Condensed" panose="020B0503050000020004" pitchFamily="34" charset="0"/>
      <p:regular r:id="rId27"/>
      <p:italic r:id="rId28"/>
    </p:embeddedFont>
    <p:embeddedFont>
      <p:font typeface="Fira Sans Condensed Light" panose="020B0403050000020004" pitchFamily="34" charset="0"/>
      <p:regular r:id="rId29"/>
      <p:bold r:id="rId30"/>
      <p:italic r:id="rId31"/>
      <p:boldItalic r:id="rId32"/>
    </p:embeddedFont>
    <p:embeddedFont>
      <p:font typeface="Rajdhani" panose="020B0604020202020204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284F064-2D12-43F5-A9EB-89B812B5A1D7}">
  <a:tblStyle styleId="{2284F064-2D12-43F5-A9EB-89B812B5A1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77006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6606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539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93273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6053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65abef0139_0_1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g65abef0139_0_1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693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5210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3786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2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3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4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 idx="5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5" r:id="rId5"/>
    <p:sldLayoutId id="2147483657" r:id="rId6"/>
    <p:sldLayoutId id="2147483659" r:id="rId7"/>
    <p:sldLayoutId id="2147483660" r:id="rId8"/>
    <p:sldLayoutId id="2147483662" r:id="rId9"/>
    <p:sldLayoutId id="2147483666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ceur-ws.org/Vol-1525/paper-16.pd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albany.edu/wwwres/conf/iasymposium/proceedings/2006/chandrasekaran.pdf" TargetMode="External"/><Relationship Id="rId5" Type="http://schemas.openxmlformats.org/officeDocument/2006/relationships/hyperlink" Target="https://iopscience.iop.org/article/10.1088/1757-899X/769/1/012072/meta" TargetMode="External"/><Relationship Id="rId4" Type="http://schemas.openxmlformats.org/officeDocument/2006/relationships/hyperlink" Target="https://www.researchgate.net/profile/Ebubekir-Buber/publication/344952543_Machine_learning_based_phishing_detection_from_URLs/links/5f9acba0299bf1b53e4f22e1/Machine-learning-based-phishing-detection-from-URLs.pd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rjet.com/archives/V8/i4/IRJET-V8I466.pd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acadpubl.eu/hub/2018-118-21/articles/21e/49.pdf" TargetMode="External"/><Relationship Id="rId4" Type="http://schemas.openxmlformats.org/officeDocument/2006/relationships/hyperlink" Target="https://arxiv.org/pdf/2109.02138.pdf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486448" y="1150143"/>
            <a:ext cx="3852001" cy="2371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ajdhani"/>
                <a:ea typeface="Rajdhani"/>
                <a:cs typeface="Rajdhani"/>
                <a:sym typeface="Rajdhani"/>
              </a:rPr>
              <a:t>ARK SECURITY</a:t>
            </a:r>
            <a:endParaRPr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19998" y="3364163"/>
            <a:ext cx="3384900" cy="5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Phishing: To prepare a software to prevent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               phishing</a:t>
            </a:r>
            <a:endParaRPr dirty="0"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572000" y="267491"/>
            <a:ext cx="4197350" cy="4319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C0133E-BEC7-448C-86B0-9E21AA0751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96" y="135731"/>
            <a:ext cx="761516" cy="61381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5;p27">
            <a:extLst>
              <a:ext uri="{FF2B5EF4-FFF2-40B4-BE49-F238E27FC236}">
                <a16:creationId xmlns:a16="http://schemas.microsoft.com/office/drawing/2014/main" id="{543201F1-B637-4841-9EDE-F9DF044AD3D6}"/>
              </a:ext>
            </a:extLst>
          </p:cNvPr>
          <p:cNvSpPr txBox="1">
            <a:spLocks/>
          </p:cNvSpPr>
          <p:nvPr/>
        </p:nvSpPr>
        <p:spPr>
          <a:xfrm>
            <a:off x="485775" y="446092"/>
            <a:ext cx="3779044" cy="6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3200" dirty="0"/>
              <a:t>APPLICATIONS</a:t>
            </a:r>
          </a:p>
        </p:txBody>
      </p:sp>
      <p:cxnSp>
        <p:nvCxnSpPr>
          <p:cNvPr id="9" name="Google Shape;137;p27">
            <a:extLst>
              <a:ext uri="{FF2B5EF4-FFF2-40B4-BE49-F238E27FC236}">
                <a16:creationId xmlns:a16="http://schemas.microsoft.com/office/drawing/2014/main" id="{8A5D81EC-0333-4096-B69C-309115CCCEDE}"/>
              </a:ext>
            </a:extLst>
          </p:cNvPr>
          <p:cNvCxnSpPr>
            <a:cxnSpLocks/>
          </p:cNvCxnSpPr>
          <p:nvPr/>
        </p:nvCxnSpPr>
        <p:spPr>
          <a:xfrm>
            <a:off x="485775" y="1076241"/>
            <a:ext cx="5393531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" name="Google Shape;136;p27">
            <a:extLst>
              <a:ext uri="{FF2B5EF4-FFF2-40B4-BE49-F238E27FC236}">
                <a16:creationId xmlns:a16="http://schemas.microsoft.com/office/drawing/2014/main" id="{F3D2E170-EDAF-447C-8834-89E9E97FA17C}"/>
              </a:ext>
            </a:extLst>
          </p:cNvPr>
          <p:cNvSpPr txBox="1">
            <a:spLocks/>
          </p:cNvSpPr>
          <p:nvPr/>
        </p:nvSpPr>
        <p:spPr>
          <a:xfrm>
            <a:off x="485775" y="1220918"/>
            <a:ext cx="5693569" cy="315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Phishing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protection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software </a:t>
            </a:r>
            <a:r>
              <a:rPr lang="en-US" sz="1800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can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help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prevent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attack</a:t>
            </a:r>
            <a:r>
              <a:rPr lang="en-US" sz="1800" spc="-30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by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shielding employees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from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suspicious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emails,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blocking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malicious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links, stopping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weaponized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attachments </a:t>
            </a:r>
            <a:r>
              <a:rPr lang="en-US" sz="1800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and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identifying </a:t>
            </a:r>
            <a:r>
              <a:rPr lang="en-US" sz="1800" spc="6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signs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of </a:t>
            </a:r>
            <a:r>
              <a:rPr lang="en-US" sz="1800" spc="6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fraud </a:t>
            </a:r>
            <a:r>
              <a:rPr lang="en-US" sz="1800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and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impersonation.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It is </a:t>
            </a:r>
            <a:r>
              <a:rPr lang="en-US" sz="1800" spc="6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often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integrated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with </a:t>
            </a:r>
            <a:r>
              <a:rPr lang="en-US" sz="1800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web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browsers </a:t>
            </a:r>
            <a:r>
              <a:rPr lang="en-US" sz="1800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and </a:t>
            </a:r>
            <a:r>
              <a:rPr lang="en-US" sz="1800" spc="6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email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clients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as </a:t>
            </a:r>
            <a:r>
              <a:rPr lang="en-US" sz="18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toolbar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that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displays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real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domain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name </a:t>
            </a:r>
            <a:r>
              <a:rPr lang="en-US" sz="1800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for the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website </a:t>
            </a:r>
            <a:r>
              <a:rPr lang="en-US" sz="1800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viewer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is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visiting,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in an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attempt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prevent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fraudulent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websites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from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masquerading </a:t>
            </a:r>
            <a:r>
              <a:rPr lang="en-US" sz="1800" spc="4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as </a:t>
            </a:r>
            <a:r>
              <a:rPr lang="en-US" sz="1800" spc="6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other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legitimate websites.</a:t>
            </a:r>
            <a:endParaRPr lang="en-IN" sz="1800" dirty="0">
              <a:solidFill>
                <a:schemeClr val="tx2"/>
              </a:solidFill>
              <a:effectLst/>
              <a:latin typeface="Fira Sans Condensed Light" panose="020B0403050000020004" pitchFamily="34" charset="0"/>
              <a:ea typeface="Arial" panose="020B0604020202020204" pitchFamily="34" charset="0"/>
            </a:endParaRPr>
          </a:p>
        </p:txBody>
      </p:sp>
      <p:sp>
        <p:nvSpPr>
          <p:cNvPr id="12" name="Google Shape;124;p26">
            <a:extLst>
              <a:ext uri="{FF2B5EF4-FFF2-40B4-BE49-F238E27FC236}">
                <a16:creationId xmlns:a16="http://schemas.microsoft.com/office/drawing/2014/main" id="{F4BD5DA7-3691-4F4E-91B0-8957BD54CBB4}"/>
              </a:ext>
            </a:extLst>
          </p:cNvPr>
          <p:cNvSpPr txBox="1">
            <a:spLocks/>
          </p:cNvSpPr>
          <p:nvPr/>
        </p:nvSpPr>
        <p:spPr>
          <a:xfrm>
            <a:off x="-13330" y="101030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2317221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5;p27">
            <a:extLst>
              <a:ext uri="{FF2B5EF4-FFF2-40B4-BE49-F238E27FC236}">
                <a16:creationId xmlns:a16="http://schemas.microsoft.com/office/drawing/2014/main" id="{543201F1-B637-4841-9EDE-F9DF044AD3D6}"/>
              </a:ext>
            </a:extLst>
          </p:cNvPr>
          <p:cNvSpPr txBox="1">
            <a:spLocks/>
          </p:cNvSpPr>
          <p:nvPr/>
        </p:nvSpPr>
        <p:spPr>
          <a:xfrm>
            <a:off x="485775" y="446092"/>
            <a:ext cx="3779044" cy="6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3200" dirty="0"/>
              <a:t>CONCLUSION</a:t>
            </a:r>
          </a:p>
        </p:txBody>
      </p:sp>
      <p:cxnSp>
        <p:nvCxnSpPr>
          <p:cNvPr id="9" name="Google Shape;137;p27">
            <a:extLst>
              <a:ext uri="{FF2B5EF4-FFF2-40B4-BE49-F238E27FC236}">
                <a16:creationId xmlns:a16="http://schemas.microsoft.com/office/drawing/2014/main" id="{8A5D81EC-0333-4096-B69C-309115CCCEDE}"/>
              </a:ext>
            </a:extLst>
          </p:cNvPr>
          <p:cNvCxnSpPr>
            <a:cxnSpLocks/>
          </p:cNvCxnSpPr>
          <p:nvPr/>
        </p:nvCxnSpPr>
        <p:spPr>
          <a:xfrm>
            <a:off x="485775" y="1076241"/>
            <a:ext cx="5393531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" name="Google Shape;136;p27">
            <a:extLst>
              <a:ext uri="{FF2B5EF4-FFF2-40B4-BE49-F238E27FC236}">
                <a16:creationId xmlns:a16="http://schemas.microsoft.com/office/drawing/2014/main" id="{F3D2E170-EDAF-447C-8834-89E9E97FA17C}"/>
              </a:ext>
            </a:extLst>
          </p:cNvPr>
          <p:cNvSpPr txBox="1">
            <a:spLocks/>
          </p:cNvSpPr>
          <p:nvPr/>
        </p:nvSpPr>
        <p:spPr>
          <a:xfrm>
            <a:off x="485775" y="1234546"/>
            <a:ext cx="5693569" cy="2793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4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No </a:t>
            </a:r>
            <a:r>
              <a:rPr lang="en-US" sz="1800" spc="7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single </a:t>
            </a: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technology </a:t>
            </a:r>
            <a:r>
              <a:rPr lang="en-US" sz="1800" spc="7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will </a:t>
            </a: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completely </a:t>
            </a:r>
            <a:r>
              <a:rPr lang="en-US" sz="1800" spc="7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stop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8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phishing. However, </a:t>
            </a:r>
            <a:r>
              <a:rPr lang="en-US" sz="180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 </a:t>
            </a: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combination </a:t>
            </a:r>
            <a:r>
              <a:rPr lang="en-US" sz="1800" spc="4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of </a:t>
            </a:r>
            <a:r>
              <a:rPr lang="en-US" sz="1800" spc="7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good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organization </a:t>
            </a:r>
            <a:r>
              <a:rPr lang="en-US" sz="1800" spc="6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and </a:t>
            </a:r>
            <a:r>
              <a:rPr lang="en-US" sz="1800" spc="8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practice,</a:t>
            </a:r>
            <a:r>
              <a:rPr lang="en-US" sz="1800" spc="-6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7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proper</a:t>
            </a:r>
            <a:r>
              <a:rPr lang="en-US" sz="1800" spc="-5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application</a:t>
            </a:r>
            <a:r>
              <a:rPr lang="en-US" sz="1800" spc="-5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4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of</a:t>
            </a:r>
            <a:endParaRPr lang="en-US" sz="1800" spc="-55" dirty="0">
              <a:latin typeface="Fira Sans Condensed Light" panose="020B0403050000020004" pitchFamily="34" charset="0"/>
              <a:ea typeface="Arial" panose="020B0604020202020204" pitchFamily="34" charset="0"/>
            </a:endParaRP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8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current</a:t>
            </a:r>
            <a:r>
              <a:rPr lang="en-US" sz="1800" spc="-5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technologies, </a:t>
            </a:r>
            <a:r>
              <a:rPr lang="en-US" sz="1800" spc="6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and </a:t>
            </a: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improvements </a:t>
            </a:r>
            <a:r>
              <a:rPr lang="en-US" sz="1800" spc="4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in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8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security </a:t>
            </a: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technology </a:t>
            </a:r>
            <a:r>
              <a:rPr lang="en-US" sz="1800" spc="6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has the </a:t>
            </a:r>
            <a:r>
              <a:rPr lang="en-US" sz="1800" spc="8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potential </a:t>
            </a:r>
            <a:r>
              <a:rPr lang="en-US" sz="1800" spc="4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drastically </a:t>
            </a:r>
            <a:r>
              <a:rPr lang="en-US" sz="1800" spc="7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reduce </a:t>
            </a:r>
            <a:r>
              <a:rPr lang="en-US" sz="1800" spc="6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 </a:t>
            </a:r>
            <a:r>
              <a:rPr lang="en-US" sz="1800" spc="8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prevalence </a:t>
            </a:r>
            <a:r>
              <a:rPr lang="en-US" sz="1800" spc="4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of </a:t>
            </a:r>
            <a:r>
              <a:rPr lang="en-US" sz="1800" spc="8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phishing </a:t>
            </a:r>
            <a:r>
              <a:rPr lang="en-US" sz="1800" spc="6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and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6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 </a:t>
            </a:r>
            <a:r>
              <a:rPr lang="en-US" sz="1800" spc="75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losses </a:t>
            </a:r>
            <a:r>
              <a:rPr lang="en-US" sz="1800" spc="8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suffered </a:t>
            </a:r>
            <a:r>
              <a:rPr lang="en-US" sz="1800" spc="7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from</a:t>
            </a:r>
            <a:r>
              <a:rPr lang="en-US" sz="1800" spc="-29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60" dirty="0"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it.</a:t>
            </a:r>
            <a:endParaRPr lang="en-IN" sz="1800" dirty="0">
              <a:solidFill>
                <a:schemeClr val="tx2"/>
              </a:solidFill>
              <a:effectLst/>
              <a:latin typeface="Fira Sans Condensed Light" panose="020B0403050000020004" pitchFamily="34" charset="0"/>
              <a:ea typeface="Arial" panose="020B0604020202020204" pitchFamily="34" charset="0"/>
            </a:endParaRPr>
          </a:p>
        </p:txBody>
      </p:sp>
      <p:sp>
        <p:nvSpPr>
          <p:cNvPr id="12" name="Google Shape;124;p26">
            <a:extLst>
              <a:ext uri="{FF2B5EF4-FFF2-40B4-BE49-F238E27FC236}">
                <a16:creationId xmlns:a16="http://schemas.microsoft.com/office/drawing/2014/main" id="{F4BD5DA7-3691-4F4E-91B0-8957BD54CBB4}"/>
              </a:ext>
            </a:extLst>
          </p:cNvPr>
          <p:cNvSpPr txBox="1">
            <a:spLocks/>
          </p:cNvSpPr>
          <p:nvPr/>
        </p:nvSpPr>
        <p:spPr>
          <a:xfrm>
            <a:off x="-13330" y="101030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1372671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5;p27">
            <a:extLst>
              <a:ext uri="{FF2B5EF4-FFF2-40B4-BE49-F238E27FC236}">
                <a16:creationId xmlns:a16="http://schemas.microsoft.com/office/drawing/2014/main" id="{543201F1-B637-4841-9EDE-F9DF044AD3D6}"/>
              </a:ext>
            </a:extLst>
          </p:cNvPr>
          <p:cNvSpPr txBox="1">
            <a:spLocks/>
          </p:cNvSpPr>
          <p:nvPr/>
        </p:nvSpPr>
        <p:spPr>
          <a:xfrm>
            <a:off x="485775" y="202033"/>
            <a:ext cx="3779044" cy="6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3200" dirty="0"/>
              <a:t>REFERENCES</a:t>
            </a:r>
          </a:p>
        </p:txBody>
      </p:sp>
      <p:cxnSp>
        <p:nvCxnSpPr>
          <p:cNvPr id="9" name="Google Shape;137;p27">
            <a:extLst>
              <a:ext uri="{FF2B5EF4-FFF2-40B4-BE49-F238E27FC236}">
                <a16:creationId xmlns:a16="http://schemas.microsoft.com/office/drawing/2014/main" id="{8A5D81EC-0333-4096-B69C-309115CCCEDE}"/>
              </a:ext>
            </a:extLst>
          </p:cNvPr>
          <p:cNvCxnSpPr>
            <a:cxnSpLocks/>
          </p:cNvCxnSpPr>
          <p:nvPr/>
        </p:nvCxnSpPr>
        <p:spPr>
          <a:xfrm>
            <a:off x="485775" y="794932"/>
            <a:ext cx="5393531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" name="Google Shape;136;p27">
            <a:extLst>
              <a:ext uri="{FF2B5EF4-FFF2-40B4-BE49-F238E27FC236}">
                <a16:creationId xmlns:a16="http://schemas.microsoft.com/office/drawing/2014/main" id="{F3D2E170-EDAF-447C-8834-89E9E97FA17C}"/>
              </a:ext>
            </a:extLst>
          </p:cNvPr>
          <p:cNvSpPr txBox="1">
            <a:spLocks/>
          </p:cNvSpPr>
          <p:nvPr/>
        </p:nvSpPr>
        <p:spPr>
          <a:xfrm>
            <a:off x="485775" y="853376"/>
            <a:ext cx="5693569" cy="4088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marR="1496060" lvl="0" indent="0" algn="l">
              <a:lnSpc>
                <a:spcPct val="107000"/>
              </a:lnSpc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100"/>
              <a:tabLst>
                <a:tab pos="302260" algn="l"/>
              </a:tabLst>
            </a:pP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1. “Phishing Knowledge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based User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Modelling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Software Design” </a:t>
            </a:r>
            <a:r>
              <a:rPr lang="en-US" sz="800" spc="6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-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Linfeng </a:t>
            </a:r>
            <a:r>
              <a:rPr lang="en-US" sz="800" spc="1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Li,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Timo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Nummenmaa,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Eleni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Berki,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Marko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Helenius. Beijing Institute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Petrochemical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Technology, Beijing, China, University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Tampere, Tampere, Finland, Tampere University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Technology, Tampere,</a:t>
            </a:r>
            <a:r>
              <a:rPr lang="en-US" sz="800" spc="12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Finland.</a:t>
            </a:r>
            <a:endParaRPr lang="en-IN" sz="800" spc="60" dirty="0">
              <a:solidFill>
                <a:schemeClr val="tx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1496060" lvl="0" indent="0" algn="l">
              <a:lnSpc>
                <a:spcPct val="107000"/>
              </a:lnSpc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100"/>
              <a:tabLst>
                <a:tab pos="302260" algn="l"/>
              </a:tabLst>
            </a:pPr>
            <a:r>
              <a:rPr lang="en-US" sz="80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http://ceur-ws.org/Vol-1525/paper-16.pdf</a:t>
            </a: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l">
              <a:spcBef>
                <a:spcPts val="35"/>
              </a:spcBef>
            </a:pPr>
            <a:r>
              <a:rPr lang="en-US" sz="8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 </a:t>
            </a: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1457325" lvl="0" indent="0" algn="l">
              <a:lnSpc>
                <a:spcPct val="107000"/>
              </a:lnSpc>
              <a:spcAft>
                <a:spcPts val="0"/>
              </a:spcAft>
              <a:buClr>
                <a:srgbClr val="FFFFFF"/>
              </a:buClr>
              <a:buSzPts val="1100"/>
              <a:tabLst>
                <a:tab pos="342900" algn="l"/>
              </a:tabLst>
            </a:pPr>
            <a:r>
              <a:rPr lang="en-US" sz="800" spc="50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2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“Machine learning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based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phishing detection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from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URLs”-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Ozgur Koray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Sahingoz, Ebubekir Buber,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Onder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Demir,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Banu Diri.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Istanbul Kultur University, Computer Engineering Department,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34158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Istanbul, Turkey </a:t>
            </a:r>
            <a:r>
              <a:rPr lang="en-US" sz="800" spc="6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Marmara University, Technology Faculty, Computer Engineering Department, Istanbul, Turkey </a:t>
            </a:r>
            <a:r>
              <a:rPr lang="en-US" sz="800" spc="6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Yildiz Technical University, Computer Engineering Department, Istanbul,</a:t>
            </a:r>
            <a:r>
              <a:rPr lang="en-US" sz="800" spc="4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Turkey.</a:t>
            </a:r>
            <a:endParaRPr lang="en-IN" sz="800" spc="6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49860" marR="457835" algn="l">
              <a:lnSpc>
                <a:spcPct val="107000"/>
              </a:lnSpc>
              <a:spcBef>
                <a:spcPts val="340"/>
              </a:spcBef>
              <a:spcAft>
                <a:spcPts val="0"/>
              </a:spcAft>
            </a:pPr>
            <a:r>
              <a:rPr lang="en-US" sz="800" u="none" strike="noStrike" dirty="0">
                <a:solidFill>
                  <a:srgbClr val="F3F3F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https://www.researchgate.net/profile/EbubekirBuber/publication/344952543_Machine_learning_based_phishin</a:t>
            </a:r>
          </a:p>
          <a:p>
            <a:pPr marL="149860" marR="457835" algn="l">
              <a:lnSpc>
                <a:spcPct val="107000"/>
              </a:lnSpc>
              <a:spcBef>
                <a:spcPts val="340"/>
              </a:spcBef>
              <a:spcAft>
                <a:spcPts val="0"/>
              </a:spcAft>
            </a:pPr>
            <a:r>
              <a:rPr lang="en-US" sz="800" u="none" strike="noStrike" dirty="0">
                <a:solidFill>
                  <a:srgbClr val="F3F3F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_detection_from_URLs/</a:t>
            </a:r>
            <a:r>
              <a:rPr lang="en-US" sz="800" u="none" strike="noStrike" dirty="0" err="1">
                <a:solidFill>
                  <a:srgbClr val="F3F3F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</a:t>
            </a:r>
            <a:r>
              <a:rPr lang="en-US" sz="800" u="none" strike="noStrike" dirty="0">
                <a:solidFill>
                  <a:srgbClr val="F3F3F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800" u="none" strike="noStrike" dirty="0" err="1">
                <a:solidFill>
                  <a:srgbClr val="F3F3F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ks</a:t>
            </a:r>
            <a:r>
              <a:rPr lang="en-US" sz="80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/5f9acba0299bf1b53e4f22e1/Machine-learning-based-phishing-detection-from</a:t>
            </a:r>
          </a:p>
          <a:p>
            <a:pPr marL="149860" marR="457835" algn="l">
              <a:lnSpc>
                <a:spcPct val="107000"/>
              </a:lnSpc>
              <a:spcBef>
                <a:spcPts val="340"/>
              </a:spcBef>
              <a:spcAft>
                <a:spcPts val="0"/>
              </a:spcAft>
            </a:pPr>
            <a:r>
              <a:rPr lang="en-US" sz="80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URLs.pdf</a:t>
            </a:r>
            <a:endParaRPr lang="en-US" sz="800" u="none" strike="noStrike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49860" marR="457835" algn="l">
              <a:lnSpc>
                <a:spcPct val="107000"/>
              </a:lnSpc>
              <a:spcBef>
                <a:spcPts val="340"/>
              </a:spcBef>
              <a:spcAft>
                <a:spcPts val="0"/>
              </a:spcAft>
            </a:pPr>
            <a:endParaRPr lang="en-US" sz="800" u="none" strike="noStrike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1574800" lvl="0" indent="0" algn="l">
              <a:lnSpc>
                <a:spcPct val="107000"/>
              </a:lnSpc>
              <a:buClr>
                <a:srgbClr val="FFFFFF"/>
              </a:buClr>
              <a:buSzPts val="1100"/>
              <a:tabLst>
                <a:tab pos="342900" algn="l"/>
              </a:tabLst>
            </a:pP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3. “Types </a:t>
            </a:r>
            <a:r>
              <a:rPr lang="en-US" sz="800" spc="3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anti-phishing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solutions </a:t>
            </a:r>
            <a:r>
              <a:rPr lang="en-US" sz="800" spc="4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for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phishing attack” </a:t>
            </a:r>
            <a:r>
              <a:rPr lang="en-US" sz="800" spc="6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- </a:t>
            </a:r>
            <a:r>
              <a:rPr lang="en-US" sz="800" spc="4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Siti Hawa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Apandi, Jamaludin</a:t>
            </a:r>
            <a:r>
              <a:rPr lang="en-US" sz="800" spc="-6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Sallim</a:t>
            </a:r>
            <a:r>
              <a:rPr lang="en-US" sz="800" spc="-5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4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and</a:t>
            </a:r>
            <a:r>
              <a:rPr lang="en-US" sz="800" spc="-6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Roslina</a:t>
            </a:r>
            <a:r>
              <a:rPr lang="en-US" sz="800" spc="-5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4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Mohd</a:t>
            </a:r>
            <a:r>
              <a:rPr lang="en-US" sz="800" spc="-6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4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Sidek</a:t>
            </a:r>
            <a:r>
              <a:rPr lang="en-US" sz="800" spc="-5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Faculty</a:t>
            </a:r>
            <a:r>
              <a:rPr lang="en-US" sz="800" spc="-5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3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</a:t>
            </a:r>
            <a:r>
              <a:rPr lang="en-US" sz="800" spc="-6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Computing,</a:t>
            </a:r>
            <a:r>
              <a:rPr lang="en-US" sz="800" spc="-5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College</a:t>
            </a:r>
            <a:r>
              <a:rPr lang="en-US" sz="800" spc="-6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-1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Computing</a:t>
            </a:r>
            <a:r>
              <a:rPr lang="en-US" sz="800" spc="-10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4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and</a:t>
            </a:r>
            <a:r>
              <a:rPr lang="en-US" sz="800" spc="-10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Applied</a:t>
            </a:r>
            <a:r>
              <a:rPr lang="en-US" sz="800" spc="-1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Sciences,</a:t>
            </a:r>
            <a:r>
              <a:rPr lang="en-US" sz="800" spc="-10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University</a:t>
            </a:r>
            <a:r>
              <a:rPr lang="en-US" sz="800" spc="-1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Malaysia</a:t>
            </a:r>
            <a:r>
              <a:rPr lang="en-US" sz="800" spc="-105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Pahang,</a:t>
            </a:r>
            <a:r>
              <a:rPr lang="en-US" sz="800" spc="-1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Gambang, Kuantan, Pahang,</a:t>
            </a:r>
            <a:r>
              <a:rPr lang="en-US" sz="800" spc="-2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Malaysia.</a:t>
            </a:r>
            <a:endParaRPr lang="en-IN" sz="800" spc="6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49860" algn="l">
              <a:spcBef>
                <a:spcPts val="345"/>
              </a:spcBef>
              <a:spcAft>
                <a:spcPts val="0"/>
              </a:spcAft>
            </a:pPr>
            <a:r>
              <a:rPr lang="en-US" sz="80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5"/>
              </a:rPr>
              <a:t>https://iopscience.iop.org/article/10.1088/1757-899X/769/1/012072/meta</a:t>
            </a:r>
            <a:endParaRPr lang="en-IN" sz="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49860" marR="457835" algn="l">
              <a:lnSpc>
                <a:spcPct val="107000"/>
              </a:lnSpc>
              <a:spcBef>
                <a:spcPts val="340"/>
              </a:spcBef>
              <a:spcAft>
                <a:spcPts val="0"/>
              </a:spcAft>
            </a:pP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l">
              <a:spcBef>
                <a:spcPts val="40"/>
              </a:spcBef>
            </a:pPr>
            <a:r>
              <a:rPr lang="en-US" sz="8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1508760" lvl="0" indent="0" algn="l">
              <a:lnSpc>
                <a:spcPct val="107000"/>
              </a:lnSpc>
              <a:buClr>
                <a:srgbClr val="FFFFFF"/>
              </a:buClr>
              <a:buSzPts val="1100"/>
              <a:tabLst>
                <a:tab pos="342900" algn="l"/>
              </a:tabLst>
            </a:pP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4. “Phishing E-mail detection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based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on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Structural Properties” </a:t>
            </a:r>
            <a:r>
              <a:rPr lang="en-US" sz="800" spc="6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-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Madhusudhana Chandrasekaran,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Krishnan Narayan </a:t>
            </a:r>
            <a:r>
              <a:rPr lang="en-US" sz="800" spc="4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and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Shambhu Upadhyaya Department </a:t>
            </a:r>
            <a:r>
              <a:rPr lang="en-US" sz="800" spc="-1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computer science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engineering,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state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university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4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New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York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at</a:t>
            </a:r>
            <a:r>
              <a:rPr lang="en-US" sz="800" spc="33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Buffalo.</a:t>
            </a:r>
            <a:endParaRPr lang="en-IN" sz="800" spc="6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49860" algn="l">
              <a:spcBef>
                <a:spcPts val="345"/>
              </a:spcBef>
              <a:spcAft>
                <a:spcPts val="0"/>
              </a:spcAft>
            </a:pPr>
            <a:r>
              <a:rPr lang="en-US" sz="80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https://www.albany.edu/wwwres/conf/iasymposium/proceedings/2006/chandrasekaran.pdf</a:t>
            </a: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2" name="Google Shape;124;p26">
            <a:extLst>
              <a:ext uri="{FF2B5EF4-FFF2-40B4-BE49-F238E27FC236}">
                <a16:creationId xmlns:a16="http://schemas.microsoft.com/office/drawing/2014/main" id="{F4BD5DA7-3691-4F4E-91B0-8957BD54CBB4}"/>
              </a:ext>
            </a:extLst>
          </p:cNvPr>
          <p:cNvSpPr txBox="1">
            <a:spLocks/>
          </p:cNvSpPr>
          <p:nvPr/>
        </p:nvSpPr>
        <p:spPr>
          <a:xfrm>
            <a:off x="-13330" y="101030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2772735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5;p27">
            <a:extLst>
              <a:ext uri="{FF2B5EF4-FFF2-40B4-BE49-F238E27FC236}">
                <a16:creationId xmlns:a16="http://schemas.microsoft.com/office/drawing/2014/main" id="{543201F1-B637-4841-9EDE-F9DF044AD3D6}"/>
              </a:ext>
            </a:extLst>
          </p:cNvPr>
          <p:cNvSpPr txBox="1">
            <a:spLocks/>
          </p:cNvSpPr>
          <p:nvPr/>
        </p:nvSpPr>
        <p:spPr>
          <a:xfrm>
            <a:off x="485775" y="202033"/>
            <a:ext cx="3779044" cy="6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3200" dirty="0"/>
              <a:t>REFERENCES</a:t>
            </a:r>
          </a:p>
        </p:txBody>
      </p:sp>
      <p:cxnSp>
        <p:nvCxnSpPr>
          <p:cNvPr id="9" name="Google Shape;137;p27">
            <a:extLst>
              <a:ext uri="{FF2B5EF4-FFF2-40B4-BE49-F238E27FC236}">
                <a16:creationId xmlns:a16="http://schemas.microsoft.com/office/drawing/2014/main" id="{8A5D81EC-0333-4096-B69C-309115CCCEDE}"/>
              </a:ext>
            </a:extLst>
          </p:cNvPr>
          <p:cNvCxnSpPr>
            <a:cxnSpLocks/>
          </p:cNvCxnSpPr>
          <p:nvPr/>
        </p:nvCxnSpPr>
        <p:spPr>
          <a:xfrm>
            <a:off x="485775" y="794932"/>
            <a:ext cx="5393531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" name="Google Shape;136;p27">
            <a:extLst>
              <a:ext uri="{FF2B5EF4-FFF2-40B4-BE49-F238E27FC236}">
                <a16:creationId xmlns:a16="http://schemas.microsoft.com/office/drawing/2014/main" id="{F3D2E170-EDAF-447C-8834-89E9E97FA17C}"/>
              </a:ext>
            </a:extLst>
          </p:cNvPr>
          <p:cNvSpPr txBox="1">
            <a:spLocks/>
          </p:cNvSpPr>
          <p:nvPr/>
        </p:nvSpPr>
        <p:spPr>
          <a:xfrm>
            <a:off x="485775" y="954378"/>
            <a:ext cx="5693569" cy="256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marR="415925" lvl="0" indent="0" algn="l">
              <a:lnSpc>
                <a:spcPct val="107000"/>
              </a:lnSpc>
              <a:spcBef>
                <a:spcPts val="1075"/>
              </a:spcBef>
              <a:spcAft>
                <a:spcPts val="0"/>
              </a:spcAft>
              <a:buClr>
                <a:srgbClr val="FFFFFF"/>
              </a:buClr>
              <a:buSzPts val="1100"/>
              <a:tabLst>
                <a:tab pos="342900" algn="l"/>
              </a:tabLst>
            </a:pPr>
            <a:r>
              <a:rPr lang="en-US" sz="800" spc="45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5.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“URL based Email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Phishing Detection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Application” </a:t>
            </a:r>
            <a:r>
              <a:rPr lang="en-US" sz="800" spc="6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-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Roshan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Ravi,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Abhishek Arvind </a:t>
            </a:r>
            <a:r>
              <a:rPr lang="en-US" sz="800" spc="4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Shillare,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Prathamesh Prakash Bhoir,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K.S.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Charumathi,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B.E.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Student, Department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Information Technology, Pillai College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Engineering, </a:t>
            </a:r>
            <a:r>
              <a:rPr lang="en-US" sz="800" spc="4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New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Panvel,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Navi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Mumbai, Maharashtra </a:t>
            </a:r>
            <a:r>
              <a:rPr lang="en-US" sz="800" spc="6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–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410206,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India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4Assistant Professor, Department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Computer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Engineering,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Pillai College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Engineering, </a:t>
            </a:r>
            <a:r>
              <a:rPr lang="en-US" sz="800" spc="4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New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Panvel,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Navi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Mumbai, Maharashtra </a:t>
            </a:r>
            <a:r>
              <a:rPr lang="en-US" sz="800" spc="6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–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410206,</a:t>
            </a:r>
            <a:r>
              <a:rPr lang="en-US" sz="800" spc="13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India</a:t>
            </a:r>
            <a:endParaRPr lang="en-IN" sz="800" spc="6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49860" algn="l">
              <a:spcBef>
                <a:spcPts val="340"/>
              </a:spcBef>
              <a:spcAft>
                <a:spcPts val="0"/>
              </a:spcAft>
            </a:pPr>
            <a:r>
              <a:rPr lang="en-US" sz="80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https://irjet.com/archives/V8/i4/IRJET-V8I466.pdf</a:t>
            </a: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l">
              <a:spcBef>
                <a:spcPts val="35"/>
              </a:spcBef>
            </a:pPr>
            <a:r>
              <a:rPr lang="en-US" sz="8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638175" lvl="0" indent="0" algn="l">
              <a:lnSpc>
                <a:spcPct val="107000"/>
              </a:lnSpc>
              <a:spcAft>
                <a:spcPts val="0"/>
              </a:spcAft>
              <a:buClr>
                <a:srgbClr val="FFFFFF"/>
              </a:buClr>
              <a:buSzPts val="1100"/>
              <a:tabLst>
                <a:tab pos="342900" algn="l"/>
              </a:tabLst>
            </a:pP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6. “A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Transformer-based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Model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to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Detect Phishing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URLs” </a:t>
            </a:r>
            <a:r>
              <a:rPr lang="en-US" sz="800" spc="6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-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Pingfan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Xu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School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4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Computer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Science University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Guelph </a:t>
            </a:r>
            <a:r>
              <a:rPr lang="en-US" sz="800" spc="5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Guelph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Canada.</a:t>
            </a:r>
            <a:endParaRPr lang="en-IN" sz="800" spc="6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49860" algn="l">
              <a:spcBef>
                <a:spcPts val="350"/>
              </a:spcBef>
              <a:spcAft>
                <a:spcPts val="0"/>
              </a:spcAft>
            </a:pPr>
            <a:r>
              <a:rPr lang="en-US" sz="80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https://arxiv.org/pdf/2109.02138.pdf</a:t>
            </a: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l">
              <a:spcBef>
                <a:spcPts val="35"/>
              </a:spcBef>
            </a:pPr>
            <a:r>
              <a:rPr lang="en-US" sz="8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436880" lvl="0" indent="0" algn="l">
              <a:lnSpc>
                <a:spcPct val="107000"/>
              </a:lnSpc>
              <a:buClr>
                <a:srgbClr val="FFFFFF"/>
              </a:buClr>
              <a:buSzPts val="1100"/>
              <a:tabLst>
                <a:tab pos="342900" algn="l"/>
              </a:tabLst>
            </a:pP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7. “URL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Phishing Analysis </a:t>
            </a:r>
            <a:r>
              <a:rPr lang="en-US" sz="800" spc="4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using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Random Forest” </a:t>
            </a:r>
            <a:r>
              <a:rPr lang="en-US" sz="800" spc="6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-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S.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Jagadeesan (Asst. Professor)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(jagadeesan.s@ktr.srmuniv.ac.in),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Anchit Chaturvedi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(anchitmudit@gmail.com),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Shashank </a:t>
            </a:r>
            <a:r>
              <a:rPr lang="en-US" sz="800" spc="55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Kumar(shashank.kumar14@gmail.com),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Department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Computer Science </a:t>
            </a:r>
            <a:r>
              <a:rPr lang="en-US" sz="800" spc="4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and Engineering SRM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Institute </a:t>
            </a:r>
            <a:r>
              <a:rPr lang="en-US" sz="800" spc="3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of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Science </a:t>
            </a:r>
            <a:r>
              <a:rPr lang="en-US" sz="800" spc="4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and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Technology</a:t>
            </a:r>
            <a:r>
              <a:rPr lang="en-US" sz="800" spc="9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800" spc="5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Chennai.</a:t>
            </a:r>
            <a:endParaRPr lang="en-IN" sz="800" spc="6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49860" algn="l">
              <a:spcBef>
                <a:spcPts val="340"/>
              </a:spcBef>
              <a:spcAft>
                <a:spcPts val="0"/>
              </a:spcAft>
            </a:pPr>
            <a:r>
              <a:rPr lang="en-US" sz="80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http://www.acadpubl.eu/hub/2018-118-21/articles/21e/49.pdf</a:t>
            </a: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415925" lvl="0" indent="0" algn="l">
              <a:lnSpc>
                <a:spcPct val="107000"/>
              </a:lnSpc>
              <a:spcBef>
                <a:spcPts val="1075"/>
              </a:spcBef>
              <a:spcAft>
                <a:spcPts val="0"/>
              </a:spcAft>
              <a:buClr>
                <a:srgbClr val="FFFFFF"/>
              </a:buClr>
              <a:buSzPts val="1100"/>
              <a:tabLst>
                <a:tab pos="342900" algn="l"/>
              </a:tabLst>
            </a:pPr>
            <a:endParaRPr lang="en-IN" sz="800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2" name="Google Shape;124;p26">
            <a:extLst>
              <a:ext uri="{FF2B5EF4-FFF2-40B4-BE49-F238E27FC236}">
                <a16:creationId xmlns:a16="http://schemas.microsoft.com/office/drawing/2014/main" id="{F4BD5DA7-3691-4F4E-91B0-8957BD54CBB4}"/>
              </a:ext>
            </a:extLst>
          </p:cNvPr>
          <p:cNvSpPr txBox="1">
            <a:spLocks/>
          </p:cNvSpPr>
          <p:nvPr/>
        </p:nvSpPr>
        <p:spPr>
          <a:xfrm>
            <a:off x="-13330" y="101030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1409798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5;p27">
            <a:extLst>
              <a:ext uri="{FF2B5EF4-FFF2-40B4-BE49-F238E27FC236}">
                <a16:creationId xmlns:a16="http://schemas.microsoft.com/office/drawing/2014/main" id="{543201F1-B637-4841-9EDE-F9DF044AD3D6}"/>
              </a:ext>
            </a:extLst>
          </p:cNvPr>
          <p:cNvSpPr txBox="1">
            <a:spLocks/>
          </p:cNvSpPr>
          <p:nvPr/>
        </p:nvSpPr>
        <p:spPr>
          <a:xfrm>
            <a:off x="485775" y="194890"/>
            <a:ext cx="3779044" cy="6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3200" dirty="0"/>
              <a:t>LITERATURE SURVEY</a:t>
            </a:r>
          </a:p>
        </p:txBody>
      </p:sp>
      <p:cxnSp>
        <p:nvCxnSpPr>
          <p:cNvPr id="9" name="Google Shape;137;p27">
            <a:extLst>
              <a:ext uri="{FF2B5EF4-FFF2-40B4-BE49-F238E27FC236}">
                <a16:creationId xmlns:a16="http://schemas.microsoft.com/office/drawing/2014/main" id="{8A5D81EC-0333-4096-B69C-309115CCCEDE}"/>
              </a:ext>
            </a:extLst>
          </p:cNvPr>
          <p:cNvCxnSpPr>
            <a:cxnSpLocks/>
          </p:cNvCxnSpPr>
          <p:nvPr/>
        </p:nvCxnSpPr>
        <p:spPr>
          <a:xfrm>
            <a:off x="485775" y="794932"/>
            <a:ext cx="5393531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" name="Google Shape;136;p27">
            <a:extLst>
              <a:ext uri="{FF2B5EF4-FFF2-40B4-BE49-F238E27FC236}">
                <a16:creationId xmlns:a16="http://schemas.microsoft.com/office/drawing/2014/main" id="{F3D2E170-EDAF-447C-8834-89E9E97FA17C}"/>
              </a:ext>
            </a:extLst>
          </p:cNvPr>
          <p:cNvSpPr txBox="1">
            <a:spLocks/>
          </p:cNvSpPr>
          <p:nvPr/>
        </p:nvSpPr>
        <p:spPr>
          <a:xfrm>
            <a:off x="485775" y="783810"/>
            <a:ext cx="5693569" cy="41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356870" marR="440055" algn="l">
              <a:spcBef>
                <a:spcPts val="485"/>
              </a:spcBef>
              <a:spcAft>
                <a:spcPts val="0"/>
              </a:spcAft>
            </a:pPr>
            <a:r>
              <a:rPr lang="en-US" sz="1000" i="1" u="sng" dirty="0">
                <a:solidFill>
                  <a:schemeClr val="tx2"/>
                </a:solidFill>
                <a:effectLst/>
                <a:uFill>
                  <a:solidFill>
                    <a:srgbClr val="243147"/>
                  </a:solidFill>
                </a:uFill>
                <a:latin typeface="Fira Sans Condensed" panose="020B0503050000020004" pitchFamily="34" charset="0"/>
                <a:ea typeface="Arial" panose="020B0604020202020204" pitchFamily="34" charset="0"/>
              </a:rPr>
              <a:t>Linfen</a:t>
            </a:r>
            <a:r>
              <a:rPr lang="en-US" sz="1000" i="1" u="sng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g</a:t>
            </a:r>
            <a:r>
              <a:rPr lang="en-US" sz="1000" i="1" u="sng" dirty="0">
                <a:solidFill>
                  <a:schemeClr val="tx2"/>
                </a:solidFill>
                <a:effectLst/>
                <a:uFill>
                  <a:solidFill>
                    <a:srgbClr val="243147"/>
                  </a:solidFill>
                </a:uFill>
                <a:latin typeface="Fira Sans Condensed" panose="020B0503050000020004" pitchFamily="34" charset="0"/>
                <a:ea typeface="Arial" panose="020B0604020202020204" pitchFamily="34" charset="0"/>
              </a:rPr>
              <a:t> Li et. al.</a:t>
            </a:r>
            <a:r>
              <a:rPr lang="en-US" sz="1000" i="1" u="sng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proposed the usage of metamodelling frameworks and software tools for</a:t>
            </a:r>
          </a:p>
          <a:p>
            <a:pPr marL="356870" marR="440055" algn="l">
              <a:spcBef>
                <a:spcPts val="485"/>
              </a:spcBef>
              <a:spcAft>
                <a:spcPts val="0"/>
              </a:spcAft>
            </a:pP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Implementing</a:t>
            </a:r>
            <a:r>
              <a:rPr lang="en-US" sz="1000" dirty="0">
                <a:solidFill>
                  <a:schemeClr val="tx2"/>
                </a:solidFill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software systems where phishing prevention is already designed as a part</a:t>
            </a:r>
          </a:p>
          <a:p>
            <a:pPr marL="356870" marR="440055" algn="l">
              <a:spcBef>
                <a:spcPts val="485"/>
              </a:spcBef>
              <a:spcAft>
                <a:spcPts val="0"/>
              </a:spcAft>
            </a:pP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of the system itself. An expressive computational, verifiable and validatable metamodel is</a:t>
            </a:r>
          </a:p>
          <a:p>
            <a:pPr marL="356870" marR="440055" algn="l">
              <a:spcBef>
                <a:spcPts val="485"/>
              </a:spcBef>
              <a:spcAft>
                <a:spcPts val="0"/>
              </a:spcAft>
            </a:pP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created that captures user behaviour. Next it is shown  through examples that the</a:t>
            </a:r>
          </a:p>
          <a:p>
            <a:pPr marL="356870" marR="440055" algn="l">
              <a:spcBef>
                <a:spcPts val="485"/>
              </a:spcBef>
              <a:spcAft>
                <a:spcPts val="0"/>
              </a:spcAft>
            </a:pP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metamodel follows and describes reported phishing scams accurately. The model is </a:t>
            </a:r>
          </a:p>
          <a:p>
            <a:pPr marL="356870" marR="440055" algn="l">
              <a:spcBef>
                <a:spcPts val="485"/>
              </a:spcBef>
              <a:spcAft>
                <a:spcPts val="0"/>
              </a:spcAft>
            </a:pP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then used to create specification in an executable formal specification tool. The formal</a:t>
            </a:r>
          </a:p>
          <a:p>
            <a:pPr marL="356870" marR="440055" algn="l">
              <a:spcBef>
                <a:spcPts val="485"/>
              </a:spcBef>
              <a:spcAft>
                <a:spcPts val="0"/>
              </a:spcAft>
            </a:pP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specification, which can  be executed to observe user behaviour, can be used as a</a:t>
            </a:r>
          </a:p>
          <a:p>
            <a:pPr marL="356870" marR="440055" algn="l">
              <a:spcBef>
                <a:spcPts val="485"/>
              </a:spcBef>
              <a:spcAft>
                <a:spcPts val="0"/>
              </a:spcAft>
            </a:pP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building block in the specification of a larger  software system, resulting in an inherently</a:t>
            </a:r>
          </a:p>
          <a:p>
            <a:pPr marL="356870" marR="440055" algn="l">
              <a:spcBef>
                <a:spcPts val="485"/>
              </a:spcBef>
              <a:spcAft>
                <a:spcPts val="0"/>
              </a:spcAft>
            </a:pP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phishing-resilient software system design in the form of a formal specification. </a:t>
            </a:r>
          </a:p>
          <a:p>
            <a:pPr algn="l">
              <a:spcBef>
                <a:spcPts val="50"/>
              </a:spcBef>
            </a:pPr>
            <a:endParaRPr lang="en-US" sz="1000" dirty="0">
              <a:solidFill>
                <a:schemeClr val="tx2"/>
              </a:solidFill>
              <a:effectLst/>
              <a:latin typeface="Fira Sans Condensed" panose="020B0503050000020004" pitchFamily="34" charset="0"/>
              <a:ea typeface="Arial" panose="020B0604020202020204" pitchFamily="34" charset="0"/>
            </a:endParaRPr>
          </a:p>
          <a:p>
            <a:pPr algn="l">
              <a:spcBef>
                <a:spcPts val="50"/>
              </a:spcBef>
            </a:pP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 </a:t>
            </a:r>
            <a:endParaRPr lang="en-IN" sz="1000" dirty="0">
              <a:solidFill>
                <a:schemeClr val="tx2"/>
              </a:solidFill>
              <a:effectLst/>
              <a:latin typeface="Fira Sans Condensed" panose="020B0503050000020004" pitchFamily="34" charset="0"/>
              <a:ea typeface="Arial" panose="020B0604020202020204" pitchFamily="34" charset="0"/>
            </a:endParaRPr>
          </a:p>
          <a:p>
            <a:pPr marL="356870" marR="480060" algn="l">
              <a:spcAft>
                <a:spcPts val="0"/>
              </a:spcAft>
            </a:pP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Aside from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discussing </a:t>
            </a:r>
            <a:r>
              <a:rPr lang="en-US" sz="1000" spc="4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the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prevalence </a:t>
            </a:r>
            <a:r>
              <a:rPr lang="en-US" sz="1000" spc="3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of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phishing attempts </a:t>
            </a:r>
            <a:r>
              <a:rPr lang="en-US" sz="1000" spc="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and </a:t>
            </a:r>
            <a:r>
              <a:rPr lang="en-US" sz="1000" spc="4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the</a:t>
            </a:r>
          </a:p>
          <a:p>
            <a:pPr marL="356870" marR="480060" algn="l">
              <a:spcAft>
                <a:spcPts val="0"/>
              </a:spcAft>
            </a:pP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consequences </a:t>
            </a:r>
            <a:r>
              <a:rPr lang="en-US" sz="1000" spc="3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of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these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attacks, current </a:t>
            </a:r>
            <a:r>
              <a:rPr lang="en-US" sz="1000" spc="6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literature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also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explores techniques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that</a:t>
            </a:r>
          </a:p>
          <a:p>
            <a:pPr marL="356870" marR="480060" algn="l">
              <a:spcAft>
                <a:spcPts val="0"/>
              </a:spcAft>
            </a:pPr>
            <a:r>
              <a:rPr lang="en-US" sz="1000" spc="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may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protect against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them.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Friedman </a:t>
            </a:r>
            <a:r>
              <a:rPr lang="en-US" sz="1000" spc="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and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Hoffman (2008) provide </a:t>
            </a:r>
            <a:r>
              <a:rPr lang="en-US" sz="100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taxonomy</a:t>
            </a:r>
          </a:p>
          <a:p>
            <a:pPr marL="356870" marR="480060" algn="l">
              <a:spcAft>
                <a:spcPts val="0"/>
              </a:spcAft>
            </a:pP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that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divides threats </a:t>
            </a:r>
            <a:r>
              <a:rPr lang="en-US" sz="1000" spc="3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to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mobile devices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into seven </a:t>
            </a:r>
            <a:r>
              <a:rPr lang="en-US" sz="1000" spc="6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categories,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with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phishing </a:t>
            </a:r>
            <a:r>
              <a:rPr lang="en-US" sz="1000" spc="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and</a:t>
            </a:r>
          </a:p>
          <a:p>
            <a:pPr marL="356870" marR="480060" algn="l">
              <a:spcAft>
                <a:spcPts val="0"/>
              </a:spcAft>
            </a:pP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social </a:t>
            </a:r>
            <a:r>
              <a:rPr lang="en-US" sz="1000" spc="6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engineering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being </a:t>
            </a:r>
            <a:r>
              <a:rPr lang="en-US" sz="1000" spc="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one </a:t>
            </a:r>
            <a:r>
              <a:rPr lang="en-US" sz="1000" spc="3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of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them. </a:t>
            </a:r>
            <a:r>
              <a:rPr lang="en-US" sz="1000" spc="4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They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describe phishing </a:t>
            </a:r>
            <a:r>
              <a:rPr lang="en-US" sz="1000" spc="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and </a:t>
            </a:r>
          </a:p>
          <a:p>
            <a:pPr marL="356870" marR="480060" algn="l">
              <a:spcAft>
                <a:spcPts val="0"/>
              </a:spcAft>
            </a:pP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social </a:t>
            </a:r>
            <a:r>
              <a:rPr lang="en-US" sz="1000" spc="6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engineering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attacks </a:t>
            </a:r>
            <a:r>
              <a:rPr lang="en-US" sz="1000" spc="3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as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attempts </a:t>
            </a:r>
            <a:r>
              <a:rPr lang="en-US" sz="1000" spc="3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to </a:t>
            </a:r>
            <a:r>
              <a:rPr lang="en-US" sz="1000" spc="4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dupe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computer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users into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either</a:t>
            </a:r>
          </a:p>
          <a:p>
            <a:pPr marL="356870" marR="480060" algn="l">
              <a:spcAft>
                <a:spcPts val="0"/>
              </a:spcAft>
            </a:pP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sending</a:t>
            </a:r>
            <a:r>
              <a:rPr lang="en-US" sz="1000" spc="13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spc="6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confidential</a:t>
            </a:r>
            <a:r>
              <a:rPr lang="en-US" sz="1000" spc="1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spc="6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information</a:t>
            </a:r>
            <a:r>
              <a:rPr lang="en-US" sz="1000" spc="1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spc="3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to</a:t>
            </a:r>
            <a:r>
              <a:rPr lang="en-US" sz="1000" spc="13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third</a:t>
            </a:r>
            <a:r>
              <a:rPr lang="en-US" sz="1000" spc="1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parties</a:t>
            </a:r>
            <a:r>
              <a:rPr lang="en-US" sz="1000" spc="1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spc="3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or</a:t>
            </a:r>
            <a:r>
              <a:rPr lang="en-US" sz="1000" spc="1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spc="6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downloading</a:t>
            </a:r>
            <a:r>
              <a:rPr lang="en-US" sz="1000" spc="13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malware.</a:t>
            </a:r>
            <a:endParaRPr lang="en-IN" sz="1000" dirty="0">
              <a:solidFill>
                <a:schemeClr val="tx2"/>
              </a:solidFill>
              <a:effectLst/>
              <a:latin typeface="Fira Sans Condensed" panose="020B0503050000020004" pitchFamily="34" charset="0"/>
              <a:ea typeface="Arial" panose="020B0604020202020204" pitchFamily="34" charset="0"/>
            </a:endParaRPr>
          </a:p>
          <a:p>
            <a:pPr marL="356870" marR="503555" algn="l">
              <a:spcBef>
                <a:spcPts val="25"/>
              </a:spcBef>
              <a:spcAft>
                <a:spcPts val="0"/>
              </a:spcAft>
            </a:pPr>
            <a:r>
              <a:rPr lang="en-US" sz="1000" spc="4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They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suggest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that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educating computer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users </a:t>
            </a:r>
            <a:r>
              <a:rPr lang="en-US" sz="1000" spc="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and </a:t>
            </a:r>
            <a:r>
              <a:rPr lang="en-US" sz="1000" spc="6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filtering </a:t>
            </a:r>
            <a:r>
              <a:rPr lang="en-US" sz="1000" spc="4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for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malicious content</a:t>
            </a:r>
          </a:p>
          <a:p>
            <a:pPr marL="356870" marR="503555" algn="l">
              <a:spcBef>
                <a:spcPts val="25"/>
              </a:spcBef>
              <a:spcAft>
                <a:spcPts val="0"/>
              </a:spcAft>
            </a:pPr>
            <a:r>
              <a:rPr lang="en-US" sz="1000" spc="3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or </a:t>
            </a:r>
            <a:r>
              <a:rPr lang="en-US" sz="1000" spc="4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spam are the two </a:t>
            </a:r>
            <a:r>
              <a:rPr lang="en-US" sz="1000" spc="5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major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defence mechanisms against phishing </a:t>
            </a:r>
            <a:r>
              <a:rPr lang="en-US" sz="1000" spc="4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and </a:t>
            </a:r>
            <a:r>
              <a:rPr lang="en-US" sz="1000" spc="55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social</a:t>
            </a:r>
            <a:endParaRPr lang="en-US" sz="1000" spc="45" dirty="0">
              <a:solidFill>
                <a:schemeClr val="tx2"/>
              </a:solidFill>
              <a:latin typeface="Fira Sans Condensed" panose="020B0503050000020004" pitchFamily="34" charset="0"/>
              <a:ea typeface="Arial" panose="020B0604020202020204" pitchFamily="34" charset="0"/>
            </a:endParaRPr>
          </a:p>
          <a:p>
            <a:pPr marL="356870" marR="503555" algn="l">
              <a:spcBef>
                <a:spcPts val="25"/>
              </a:spcBef>
              <a:spcAft>
                <a:spcPts val="0"/>
              </a:spcAft>
            </a:pPr>
            <a:r>
              <a:rPr lang="en-US" sz="1000" spc="60" dirty="0">
                <a:solidFill>
                  <a:schemeClr val="tx2"/>
                </a:solidFill>
                <a:effectLst/>
                <a:latin typeface="Fira Sans Condensed" panose="020B0503050000020004" pitchFamily="34" charset="0"/>
                <a:ea typeface="Arial" panose="020B0604020202020204" pitchFamily="34" charset="0"/>
              </a:rPr>
              <a:t>engineering.</a:t>
            </a:r>
            <a:endParaRPr lang="en-IN" sz="1000" dirty="0">
              <a:solidFill>
                <a:schemeClr val="tx2"/>
              </a:solidFill>
              <a:effectLst/>
              <a:latin typeface="Fira Sans Condensed" panose="020B0503050000020004" pitchFamily="34" charset="0"/>
              <a:ea typeface="Arial" panose="020B0604020202020204" pitchFamily="34" charset="0"/>
            </a:endParaRPr>
          </a:p>
        </p:txBody>
      </p:sp>
      <p:sp>
        <p:nvSpPr>
          <p:cNvPr id="12" name="Google Shape;124;p26">
            <a:extLst>
              <a:ext uri="{FF2B5EF4-FFF2-40B4-BE49-F238E27FC236}">
                <a16:creationId xmlns:a16="http://schemas.microsoft.com/office/drawing/2014/main" id="{F4BD5DA7-3691-4F4E-91B0-8957BD54CBB4}"/>
              </a:ext>
            </a:extLst>
          </p:cNvPr>
          <p:cNvSpPr txBox="1">
            <a:spLocks/>
          </p:cNvSpPr>
          <p:nvPr/>
        </p:nvSpPr>
        <p:spPr>
          <a:xfrm>
            <a:off x="-13330" y="101030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357478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4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DESKTOP</a:t>
            </a:r>
            <a:endParaRPr/>
          </a:p>
        </p:txBody>
      </p:sp>
      <p:grpSp>
        <p:nvGrpSpPr>
          <p:cNvPr id="1745" name="Google Shape;1745;p44"/>
          <p:cNvGrpSpPr/>
          <p:nvPr/>
        </p:nvGrpSpPr>
        <p:grpSpPr>
          <a:xfrm>
            <a:off x="656395" y="1676343"/>
            <a:ext cx="3529842" cy="2691052"/>
            <a:chOff x="3578510" y="1419647"/>
            <a:chExt cx="4021500" cy="3062887"/>
          </a:xfrm>
        </p:grpSpPr>
        <p:sp>
          <p:nvSpPr>
            <p:cNvPr id="1746" name="Google Shape;1746;p44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4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8" name="Google Shape;1748;p44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1749" name="Google Shape;1749;p44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44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cxnSp>
          <p:nvCxnSpPr>
            <p:cNvPr id="1751" name="Google Shape;1751;p44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53" name="Google Shape;1753;p44"/>
          <p:cNvSpPr txBox="1">
            <a:spLocks noGrp="1"/>
          </p:cNvSpPr>
          <p:nvPr>
            <p:ph type="subTitle" idx="4294967295"/>
          </p:nvPr>
        </p:nvSpPr>
        <p:spPr>
          <a:xfrm flipH="1">
            <a:off x="4842775" y="2091500"/>
            <a:ext cx="3227100" cy="1403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600" dirty="0"/>
              <a:t>This is our website in desktop mode</a:t>
            </a:r>
            <a:endParaRPr sz="1600" dirty="0"/>
          </a:p>
        </p:txBody>
      </p:sp>
      <p:cxnSp>
        <p:nvCxnSpPr>
          <p:cNvPr id="1754" name="Google Shape;1754;p44"/>
          <p:cNvCxnSpPr/>
          <p:nvPr/>
        </p:nvCxnSpPr>
        <p:spPr>
          <a:xfrm>
            <a:off x="4572100" y="247790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D36A40F-6F70-4E3B-AFC8-3ADB429D3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72" y="1789217"/>
            <a:ext cx="3293432" cy="20082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563597" y="321472"/>
            <a:ext cx="80168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DEPARTMENT OF SCHOOL OF ENGINEERING</a:t>
            </a:r>
            <a:endParaRPr sz="36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298AC37-67BE-44C0-9C43-1887B64D30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33384"/>
              </p:ext>
            </p:extLst>
          </p:nvPr>
        </p:nvGraphicFramePr>
        <p:xfrm>
          <a:off x="312996" y="2041346"/>
          <a:ext cx="8518008" cy="21436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15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0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71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48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65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Name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Roll no.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e-mail id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Contact no.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S. Utkarsh Rao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b="1">
                          <a:effectLst/>
                          <a:latin typeface="Arial Black" pitchFamily="34" charset="0"/>
                        </a:rPr>
                        <a:t>2203153</a:t>
                      </a:r>
                      <a:endParaRPr lang="en-IN" sz="1100" b="1">
                        <a:effectLst/>
                        <a:latin typeface="Arial Black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b="1">
                          <a:effectLst/>
                          <a:latin typeface="Arial Black" pitchFamily="34" charset="0"/>
                        </a:rPr>
                        <a:t>utkarshrao1177@gmail.com</a:t>
                      </a:r>
                      <a:endParaRPr lang="en-IN" sz="1100" b="1">
                        <a:effectLst/>
                        <a:latin typeface="Arial Black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b="1">
                          <a:effectLst/>
                          <a:latin typeface="Arial Black" pitchFamily="34" charset="0"/>
                        </a:rPr>
                        <a:t>6204644100</a:t>
                      </a:r>
                      <a:endParaRPr lang="en-IN" sz="1100" b="1">
                        <a:effectLst/>
                        <a:latin typeface="Arial Black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374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Manan Kukreja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Arial Black" pitchFamily="34" charset="0"/>
                        </a:rPr>
                        <a:t>2203180</a:t>
                      </a:r>
                      <a:endParaRPr lang="en-IN" sz="1100" b="1">
                        <a:effectLst/>
                        <a:latin typeface="Arial Black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b="1">
                          <a:effectLst/>
                          <a:latin typeface="Arial Black" pitchFamily="34" charset="0"/>
                        </a:rPr>
                        <a:t>manan241202@gmail.com</a:t>
                      </a:r>
                      <a:endParaRPr lang="en-IN" sz="1100" b="1">
                        <a:effectLst/>
                        <a:latin typeface="Arial Black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b="1">
                          <a:effectLst/>
                          <a:latin typeface="Arial Black" pitchFamily="34" charset="0"/>
                        </a:rPr>
                        <a:t>9511169915</a:t>
                      </a:r>
                      <a:endParaRPr lang="en-IN" sz="1100" b="1">
                        <a:effectLst/>
                        <a:latin typeface="Arial Black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62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dirty="0">
                          <a:effectLst/>
                        </a:rPr>
                        <a:t>Mohammad </a:t>
                      </a:r>
                      <a:r>
                        <a:rPr lang="en-IN" sz="1400" dirty="0" err="1">
                          <a:effectLst/>
                        </a:rPr>
                        <a:t>Musaib</a:t>
                      </a:r>
                      <a:r>
                        <a:rPr lang="en-IN" sz="1400" dirty="0">
                          <a:effectLst/>
                        </a:rPr>
                        <a:t> </a:t>
                      </a:r>
                      <a:r>
                        <a:rPr lang="en-IN" sz="1400" dirty="0" err="1">
                          <a:effectLst/>
                        </a:rPr>
                        <a:t>Akhter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Arial Black" pitchFamily="34" charset="0"/>
                        </a:rPr>
                        <a:t>2203280</a:t>
                      </a:r>
                      <a:endParaRPr lang="en-IN" sz="1100" b="1" dirty="0">
                        <a:effectLst/>
                        <a:latin typeface="Arial Black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b="1" dirty="0">
                          <a:effectLst/>
                          <a:latin typeface="Arial Black" pitchFamily="34" charset="0"/>
                        </a:rPr>
                        <a:t>musaabmallick163@gmail.com</a:t>
                      </a:r>
                      <a:endParaRPr lang="en-IN" sz="1100" b="1" dirty="0">
                        <a:effectLst/>
                        <a:latin typeface="Arial Black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b="1" dirty="0">
                          <a:effectLst/>
                          <a:latin typeface="Arial Black" pitchFamily="34" charset="0"/>
                        </a:rPr>
                        <a:t>7256013404</a:t>
                      </a:r>
                      <a:endParaRPr lang="en-IN" sz="1100" b="1" dirty="0">
                        <a:effectLst/>
                        <a:latin typeface="Arial Black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Google Shape;109;p25">
            <a:extLst>
              <a:ext uri="{FF2B5EF4-FFF2-40B4-BE49-F238E27FC236}">
                <a16:creationId xmlns:a16="http://schemas.microsoft.com/office/drawing/2014/main" id="{62CECFC2-0F65-4697-84AC-2015C531653C}"/>
              </a:ext>
            </a:extLst>
          </p:cNvPr>
          <p:cNvSpPr txBox="1">
            <a:spLocks/>
          </p:cNvSpPr>
          <p:nvPr/>
        </p:nvSpPr>
        <p:spPr>
          <a:xfrm>
            <a:off x="312996" y="1324957"/>
            <a:ext cx="28302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Group members:</a:t>
            </a:r>
          </a:p>
        </p:txBody>
      </p:sp>
      <p:sp>
        <p:nvSpPr>
          <p:cNvPr id="12" name="Google Shape;109;p25">
            <a:extLst>
              <a:ext uri="{FF2B5EF4-FFF2-40B4-BE49-F238E27FC236}">
                <a16:creationId xmlns:a16="http://schemas.microsoft.com/office/drawing/2014/main" id="{6BDA6AE2-A5A1-4B30-A536-8361371AB217}"/>
              </a:ext>
            </a:extLst>
          </p:cNvPr>
          <p:cNvSpPr txBox="1">
            <a:spLocks/>
          </p:cNvSpPr>
          <p:nvPr/>
        </p:nvSpPr>
        <p:spPr>
          <a:xfrm>
            <a:off x="312996" y="4337032"/>
            <a:ext cx="501624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-US" dirty="0"/>
              <a:t>Project guide: Dr. Rajani Sajjan</a:t>
            </a:r>
            <a:endParaRPr lang="en-IN" dirty="0"/>
          </a:p>
        </p:txBody>
      </p:sp>
      <p:sp>
        <p:nvSpPr>
          <p:cNvPr id="13" name="Google Shape;116;p26">
            <a:extLst>
              <a:ext uri="{FF2B5EF4-FFF2-40B4-BE49-F238E27FC236}">
                <a16:creationId xmlns:a16="http://schemas.microsoft.com/office/drawing/2014/main" id="{4CB6C5F6-42FF-4D3B-8595-DDFAD2675022}"/>
              </a:ext>
            </a:extLst>
          </p:cNvPr>
          <p:cNvSpPr txBox="1">
            <a:spLocks/>
          </p:cNvSpPr>
          <p:nvPr/>
        </p:nvSpPr>
        <p:spPr>
          <a:xfrm>
            <a:off x="6491904" y="1324957"/>
            <a:ext cx="233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Fira Sans Condensed Light"/>
              <a:buAutoNum type="arabicPeriod"/>
              <a:defRPr sz="13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r">
              <a:buFont typeface="Fira Sans Condensed Light"/>
              <a:buNone/>
            </a:pPr>
            <a:r>
              <a:rPr lang="en-US" b="1" dirty="0">
                <a:solidFill>
                  <a:schemeClr val="accent4"/>
                </a:solidFill>
              </a:rPr>
              <a:t>SY CSE-3</a:t>
            </a:r>
          </a:p>
          <a:p>
            <a:pPr marL="0" indent="0" algn="r">
              <a:buFont typeface="Fira Sans Condensed Light"/>
              <a:buNone/>
            </a:pPr>
            <a:r>
              <a:rPr lang="en-US" b="1" dirty="0">
                <a:solidFill>
                  <a:schemeClr val="accent4"/>
                </a:solidFill>
              </a:rPr>
              <a:t> Mini Project - 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614D94EE-DB75-4C1D-A533-C53432712B13}"/>
              </a:ext>
            </a:extLst>
          </p:cNvPr>
          <p:cNvGrpSpPr/>
          <p:nvPr/>
        </p:nvGrpSpPr>
        <p:grpSpPr>
          <a:xfrm>
            <a:off x="543097" y="158501"/>
            <a:ext cx="2617370" cy="721738"/>
            <a:chOff x="856737" y="1605025"/>
            <a:chExt cx="3146476" cy="831345"/>
          </a:xfrm>
        </p:grpSpPr>
        <p:sp>
          <p:nvSpPr>
            <p:cNvPr id="66" name="Google Shape;115;p26">
              <a:extLst>
                <a:ext uri="{FF2B5EF4-FFF2-40B4-BE49-F238E27FC236}">
                  <a16:creationId xmlns:a16="http://schemas.microsoft.com/office/drawing/2014/main" id="{2CA9D7AB-AE90-4606-B02F-684DE6D36B5D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INTRODUCTION</a:t>
              </a:r>
            </a:p>
          </p:txBody>
        </p:sp>
        <p:sp>
          <p:nvSpPr>
            <p:cNvPr id="67" name="Google Shape;116;p26">
              <a:extLst>
                <a:ext uri="{FF2B5EF4-FFF2-40B4-BE49-F238E27FC236}">
                  <a16:creationId xmlns:a16="http://schemas.microsoft.com/office/drawing/2014/main" id="{DA0DA7EE-C2C7-4ECA-9506-9F827D2588CB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Problem statement and introduction.</a:t>
              </a:r>
            </a:p>
          </p:txBody>
        </p:sp>
        <p:sp>
          <p:nvSpPr>
            <p:cNvPr id="68" name="Google Shape;124;p26">
              <a:extLst>
                <a:ext uri="{FF2B5EF4-FFF2-40B4-BE49-F238E27FC236}">
                  <a16:creationId xmlns:a16="http://schemas.microsoft.com/office/drawing/2014/main" id="{4C1F7EF6-68F2-4CCD-B257-AE243F3C57F2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01</a:t>
              </a:r>
            </a:p>
          </p:txBody>
        </p:sp>
        <p:cxnSp>
          <p:nvCxnSpPr>
            <p:cNvPr id="69" name="Google Shape;130;p26">
              <a:extLst>
                <a:ext uri="{FF2B5EF4-FFF2-40B4-BE49-F238E27FC236}">
                  <a16:creationId xmlns:a16="http://schemas.microsoft.com/office/drawing/2014/main" id="{578C78B3-BF3C-458E-8E21-D42E3F410128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5175657-7DE0-4415-B11F-1ADDBA5EAE7E}"/>
              </a:ext>
            </a:extLst>
          </p:cNvPr>
          <p:cNvGrpSpPr/>
          <p:nvPr/>
        </p:nvGrpSpPr>
        <p:grpSpPr>
          <a:xfrm>
            <a:off x="2665079" y="821477"/>
            <a:ext cx="2617370" cy="721738"/>
            <a:chOff x="856737" y="1605025"/>
            <a:chExt cx="3146476" cy="831345"/>
          </a:xfrm>
        </p:grpSpPr>
        <p:sp>
          <p:nvSpPr>
            <p:cNvPr id="105" name="Google Shape;115;p26">
              <a:extLst>
                <a:ext uri="{FF2B5EF4-FFF2-40B4-BE49-F238E27FC236}">
                  <a16:creationId xmlns:a16="http://schemas.microsoft.com/office/drawing/2014/main" id="{64A4B75E-501A-41F1-84A6-D1FC3269B1E1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FEATURES</a:t>
              </a:r>
            </a:p>
          </p:txBody>
        </p:sp>
        <p:sp>
          <p:nvSpPr>
            <p:cNvPr id="106" name="Google Shape;116;p26">
              <a:extLst>
                <a:ext uri="{FF2B5EF4-FFF2-40B4-BE49-F238E27FC236}">
                  <a16:creationId xmlns:a16="http://schemas.microsoft.com/office/drawing/2014/main" id="{5138276B-B70D-406E-BBAE-45696BAA72E3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Features in the system.</a:t>
              </a:r>
            </a:p>
          </p:txBody>
        </p:sp>
        <p:sp>
          <p:nvSpPr>
            <p:cNvPr id="107" name="Google Shape;124;p26">
              <a:extLst>
                <a:ext uri="{FF2B5EF4-FFF2-40B4-BE49-F238E27FC236}">
                  <a16:creationId xmlns:a16="http://schemas.microsoft.com/office/drawing/2014/main" id="{FA306DE7-3E02-4F30-8C57-EBA99D83EFE7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03</a:t>
              </a:r>
            </a:p>
          </p:txBody>
        </p:sp>
        <p:cxnSp>
          <p:nvCxnSpPr>
            <p:cNvPr id="108" name="Google Shape;130;p26">
              <a:extLst>
                <a:ext uri="{FF2B5EF4-FFF2-40B4-BE49-F238E27FC236}">
                  <a16:creationId xmlns:a16="http://schemas.microsoft.com/office/drawing/2014/main" id="{5CACE475-244E-4EC3-B07C-EB636C3E65AF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4A16CC05-F86B-4AC2-9DB4-B0EC92C04ADF}"/>
              </a:ext>
            </a:extLst>
          </p:cNvPr>
          <p:cNvGrpSpPr/>
          <p:nvPr/>
        </p:nvGrpSpPr>
        <p:grpSpPr>
          <a:xfrm>
            <a:off x="2665079" y="2366999"/>
            <a:ext cx="2617370" cy="721738"/>
            <a:chOff x="856737" y="1605025"/>
            <a:chExt cx="3146476" cy="831345"/>
          </a:xfrm>
        </p:grpSpPr>
        <p:sp>
          <p:nvSpPr>
            <p:cNvPr id="110" name="Google Shape;115;p26">
              <a:extLst>
                <a:ext uri="{FF2B5EF4-FFF2-40B4-BE49-F238E27FC236}">
                  <a16:creationId xmlns:a16="http://schemas.microsoft.com/office/drawing/2014/main" id="{E5AFA6BB-4602-477C-8964-6153B2DC3189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UNIQUENESS </a:t>
              </a:r>
            </a:p>
          </p:txBody>
        </p:sp>
        <p:sp>
          <p:nvSpPr>
            <p:cNvPr id="111" name="Google Shape;116;p26">
              <a:extLst>
                <a:ext uri="{FF2B5EF4-FFF2-40B4-BE49-F238E27FC236}">
                  <a16:creationId xmlns:a16="http://schemas.microsoft.com/office/drawing/2014/main" id="{38C01F25-5894-46BE-A398-485925E0F66A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How our idea is unique.</a:t>
              </a:r>
            </a:p>
          </p:txBody>
        </p:sp>
        <p:sp>
          <p:nvSpPr>
            <p:cNvPr id="112" name="Google Shape;124;p26">
              <a:extLst>
                <a:ext uri="{FF2B5EF4-FFF2-40B4-BE49-F238E27FC236}">
                  <a16:creationId xmlns:a16="http://schemas.microsoft.com/office/drawing/2014/main" id="{092E54C8-231F-4285-AC05-9E969E16BDCA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06</a:t>
              </a:r>
            </a:p>
          </p:txBody>
        </p:sp>
        <p:cxnSp>
          <p:nvCxnSpPr>
            <p:cNvPr id="113" name="Google Shape;130;p26">
              <a:extLst>
                <a:ext uri="{FF2B5EF4-FFF2-40B4-BE49-F238E27FC236}">
                  <a16:creationId xmlns:a16="http://schemas.microsoft.com/office/drawing/2014/main" id="{3CC994C3-7CCA-47B9-A032-D46CEC4071CF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D4FF3FE-9955-4353-8FC1-CE174AB9882E}"/>
              </a:ext>
            </a:extLst>
          </p:cNvPr>
          <p:cNvGrpSpPr/>
          <p:nvPr/>
        </p:nvGrpSpPr>
        <p:grpSpPr>
          <a:xfrm>
            <a:off x="5133597" y="158501"/>
            <a:ext cx="2617370" cy="721738"/>
            <a:chOff x="856737" y="1605025"/>
            <a:chExt cx="3146476" cy="831345"/>
          </a:xfrm>
        </p:grpSpPr>
        <p:sp>
          <p:nvSpPr>
            <p:cNvPr id="131" name="Google Shape;115;p26">
              <a:extLst>
                <a:ext uri="{FF2B5EF4-FFF2-40B4-BE49-F238E27FC236}">
                  <a16:creationId xmlns:a16="http://schemas.microsoft.com/office/drawing/2014/main" id="{93A30F17-F5AA-45C2-B59C-B5EF32780C06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WORKING</a:t>
              </a:r>
            </a:p>
          </p:txBody>
        </p:sp>
        <p:sp>
          <p:nvSpPr>
            <p:cNvPr id="132" name="Google Shape;116;p26">
              <a:extLst>
                <a:ext uri="{FF2B5EF4-FFF2-40B4-BE49-F238E27FC236}">
                  <a16:creationId xmlns:a16="http://schemas.microsoft.com/office/drawing/2014/main" id="{BE050AA3-059A-48BA-BBDA-205CF9A1A20C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Working of the software.</a:t>
              </a:r>
            </a:p>
          </p:txBody>
        </p:sp>
        <p:sp>
          <p:nvSpPr>
            <p:cNvPr id="133" name="Google Shape;124;p26">
              <a:extLst>
                <a:ext uri="{FF2B5EF4-FFF2-40B4-BE49-F238E27FC236}">
                  <a16:creationId xmlns:a16="http://schemas.microsoft.com/office/drawing/2014/main" id="{B1DC9245-C267-4FEA-A9D5-C5E2B36D0C4B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02</a:t>
              </a:r>
            </a:p>
          </p:txBody>
        </p:sp>
        <p:cxnSp>
          <p:nvCxnSpPr>
            <p:cNvPr id="134" name="Google Shape;130;p26">
              <a:extLst>
                <a:ext uri="{FF2B5EF4-FFF2-40B4-BE49-F238E27FC236}">
                  <a16:creationId xmlns:a16="http://schemas.microsoft.com/office/drawing/2014/main" id="{951B2AE0-62A5-4F87-B859-9A4F2CCAEC35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DC7B2EB8-F88C-409A-93A2-557B30A3F218}"/>
              </a:ext>
            </a:extLst>
          </p:cNvPr>
          <p:cNvGrpSpPr/>
          <p:nvPr/>
        </p:nvGrpSpPr>
        <p:grpSpPr>
          <a:xfrm>
            <a:off x="5133597" y="1609614"/>
            <a:ext cx="2617370" cy="721738"/>
            <a:chOff x="856737" y="1605025"/>
            <a:chExt cx="3146476" cy="831345"/>
          </a:xfrm>
        </p:grpSpPr>
        <p:sp>
          <p:nvSpPr>
            <p:cNvPr id="136" name="Google Shape;115;p26">
              <a:extLst>
                <a:ext uri="{FF2B5EF4-FFF2-40B4-BE49-F238E27FC236}">
                  <a16:creationId xmlns:a16="http://schemas.microsoft.com/office/drawing/2014/main" id="{453C96B5-7DDD-4A21-A7E2-6A7A398A4A78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FLOWCHART</a:t>
              </a:r>
            </a:p>
          </p:txBody>
        </p:sp>
        <p:sp>
          <p:nvSpPr>
            <p:cNvPr id="137" name="Google Shape;116;p26">
              <a:extLst>
                <a:ext uri="{FF2B5EF4-FFF2-40B4-BE49-F238E27FC236}">
                  <a16:creationId xmlns:a16="http://schemas.microsoft.com/office/drawing/2014/main" id="{DA245D86-1BA1-4E05-915C-EB87D9670FB6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Flowchart of the proposed system.</a:t>
              </a:r>
            </a:p>
          </p:txBody>
        </p:sp>
        <p:sp>
          <p:nvSpPr>
            <p:cNvPr id="138" name="Google Shape;124;p26">
              <a:extLst>
                <a:ext uri="{FF2B5EF4-FFF2-40B4-BE49-F238E27FC236}">
                  <a16:creationId xmlns:a16="http://schemas.microsoft.com/office/drawing/2014/main" id="{43320373-46FE-4A16-A802-2F1C002917B6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05</a:t>
              </a:r>
            </a:p>
          </p:txBody>
        </p:sp>
        <p:cxnSp>
          <p:nvCxnSpPr>
            <p:cNvPr id="139" name="Google Shape;130;p26">
              <a:extLst>
                <a:ext uri="{FF2B5EF4-FFF2-40B4-BE49-F238E27FC236}">
                  <a16:creationId xmlns:a16="http://schemas.microsoft.com/office/drawing/2014/main" id="{28FDB180-0A35-4327-887C-B1150E105DC7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FF7CDFAD-97E4-4B39-9B07-F16FE4C88BC0}"/>
              </a:ext>
            </a:extLst>
          </p:cNvPr>
          <p:cNvGrpSpPr/>
          <p:nvPr/>
        </p:nvGrpSpPr>
        <p:grpSpPr>
          <a:xfrm>
            <a:off x="543097" y="1609981"/>
            <a:ext cx="2617370" cy="721738"/>
            <a:chOff x="856737" y="1605025"/>
            <a:chExt cx="3146476" cy="831345"/>
          </a:xfrm>
        </p:grpSpPr>
        <p:sp>
          <p:nvSpPr>
            <p:cNvPr id="141" name="Google Shape;115;p26">
              <a:extLst>
                <a:ext uri="{FF2B5EF4-FFF2-40B4-BE49-F238E27FC236}">
                  <a16:creationId xmlns:a16="http://schemas.microsoft.com/office/drawing/2014/main" id="{40504668-4EF0-4D46-AD59-8E95CE35E3D0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BLOCK DIAGRAM</a:t>
              </a:r>
            </a:p>
          </p:txBody>
        </p:sp>
        <p:sp>
          <p:nvSpPr>
            <p:cNvPr id="142" name="Google Shape;116;p26">
              <a:extLst>
                <a:ext uri="{FF2B5EF4-FFF2-40B4-BE49-F238E27FC236}">
                  <a16:creationId xmlns:a16="http://schemas.microsoft.com/office/drawing/2014/main" id="{84D4CB66-C8D7-4F0F-BBEF-B809F0B053B7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Block diagram of the proposed system.</a:t>
              </a:r>
            </a:p>
          </p:txBody>
        </p:sp>
        <p:sp>
          <p:nvSpPr>
            <p:cNvPr id="143" name="Google Shape;124;p26">
              <a:extLst>
                <a:ext uri="{FF2B5EF4-FFF2-40B4-BE49-F238E27FC236}">
                  <a16:creationId xmlns:a16="http://schemas.microsoft.com/office/drawing/2014/main" id="{BB3C394B-F748-4463-952D-FA869C072136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04</a:t>
              </a:r>
            </a:p>
          </p:txBody>
        </p:sp>
        <p:cxnSp>
          <p:nvCxnSpPr>
            <p:cNvPr id="144" name="Google Shape;130;p26">
              <a:extLst>
                <a:ext uri="{FF2B5EF4-FFF2-40B4-BE49-F238E27FC236}">
                  <a16:creationId xmlns:a16="http://schemas.microsoft.com/office/drawing/2014/main" id="{C309B037-839B-480D-AD26-9E2ED9BABBF5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C533693A-AA37-4F1B-918B-D415937A2CC5}"/>
              </a:ext>
            </a:extLst>
          </p:cNvPr>
          <p:cNvGrpSpPr/>
          <p:nvPr/>
        </p:nvGrpSpPr>
        <p:grpSpPr>
          <a:xfrm>
            <a:off x="543097" y="3155684"/>
            <a:ext cx="2617370" cy="721738"/>
            <a:chOff x="856737" y="1605025"/>
            <a:chExt cx="3146476" cy="831345"/>
          </a:xfrm>
        </p:grpSpPr>
        <p:sp>
          <p:nvSpPr>
            <p:cNvPr id="146" name="Google Shape;115;p26">
              <a:extLst>
                <a:ext uri="{FF2B5EF4-FFF2-40B4-BE49-F238E27FC236}">
                  <a16:creationId xmlns:a16="http://schemas.microsoft.com/office/drawing/2014/main" id="{F2850F5F-793B-45BD-B1DF-30F08EC31B59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APPLICATIONS</a:t>
              </a:r>
            </a:p>
          </p:txBody>
        </p:sp>
        <p:sp>
          <p:nvSpPr>
            <p:cNvPr id="147" name="Google Shape;116;p26">
              <a:extLst>
                <a:ext uri="{FF2B5EF4-FFF2-40B4-BE49-F238E27FC236}">
                  <a16:creationId xmlns:a16="http://schemas.microsoft.com/office/drawing/2014/main" id="{FFB56987-1183-486D-B384-E8FD8165120D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Application area of the project.</a:t>
              </a:r>
            </a:p>
          </p:txBody>
        </p:sp>
        <p:sp>
          <p:nvSpPr>
            <p:cNvPr id="148" name="Google Shape;124;p26">
              <a:extLst>
                <a:ext uri="{FF2B5EF4-FFF2-40B4-BE49-F238E27FC236}">
                  <a16:creationId xmlns:a16="http://schemas.microsoft.com/office/drawing/2014/main" id="{6B05C434-78E4-4152-8FF0-ACBC0793F5F7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07</a:t>
              </a:r>
            </a:p>
          </p:txBody>
        </p:sp>
        <p:cxnSp>
          <p:nvCxnSpPr>
            <p:cNvPr id="149" name="Google Shape;130;p26">
              <a:extLst>
                <a:ext uri="{FF2B5EF4-FFF2-40B4-BE49-F238E27FC236}">
                  <a16:creationId xmlns:a16="http://schemas.microsoft.com/office/drawing/2014/main" id="{D868593F-88BB-4DAB-81E5-355DD2E8914C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100F2607-C51C-4550-9923-18813153601B}"/>
              </a:ext>
            </a:extLst>
          </p:cNvPr>
          <p:cNvGrpSpPr/>
          <p:nvPr/>
        </p:nvGrpSpPr>
        <p:grpSpPr>
          <a:xfrm>
            <a:off x="5133597" y="3059965"/>
            <a:ext cx="2617370" cy="721738"/>
            <a:chOff x="856737" y="1605025"/>
            <a:chExt cx="3146476" cy="831345"/>
          </a:xfrm>
        </p:grpSpPr>
        <p:sp>
          <p:nvSpPr>
            <p:cNvPr id="151" name="Google Shape;115;p26">
              <a:extLst>
                <a:ext uri="{FF2B5EF4-FFF2-40B4-BE49-F238E27FC236}">
                  <a16:creationId xmlns:a16="http://schemas.microsoft.com/office/drawing/2014/main" id="{F81211AD-FD6A-4F7A-BABE-2EA7F4950FA0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CONCLUSION</a:t>
              </a:r>
            </a:p>
          </p:txBody>
        </p:sp>
        <p:sp>
          <p:nvSpPr>
            <p:cNvPr id="152" name="Google Shape;116;p26">
              <a:extLst>
                <a:ext uri="{FF2B5EF4-FFF2-40B4-BE49-F238E27FC236}">
                  <a16:creationId xmlns:a16="http://schemas.microsoft.com/office/drawing/2014/main" id="{77AC121A-59E1-4234-900A-9D8944B7971C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Conclusion we made from the project.</a:t>
              </a:r>
            </a:p>
          </p:txBody>
        </p:sp>
        <p:sp>
          <p:nvSpPr>
            <p:cNvPr id="153" name="Google Shape;124;p26">
              <a:extLst>
                <a:ext uri="{FF2B5EF4-FFF2-40B4-BE49-F238E27FC236}">
                  <a16:creationId xmlns:a16="http://schemas.microsoft.com/office/drawing/2014/main" id="{666C258B-50CB-4155-8394-3B53997E03EE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08</a:t>
              </a:r>
            </a:p>
          </p:txBody>
        </p:sp>
        <p:cxnSp>
          <p:nvCxnSpPr>
            <p:cNvPr id="154" name="Google Shape;130;p26">
              <a:extLst>
                <a:ext uri="{FF2B5EF4-FFF2-40B4-BE49-F238E27FC236}">
                  <a16:creationId xmlns:a16="http://schemas.microsoft.com/office/drawing/2014/main" id="{D1293ADF-A1C4-44C2-B73E-6B7A4F03C146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FF0034C6-3326-4AA7-B976-D5D55DDFDCE5}"/>
              </a:ext>
            </a:extLst>
          </p:cNvPr>
          <p:cNvGrpSpPr/>
          <p:nvPr/>
        </p:nvGrpSpPr>
        <p:grpSpPr>
          <a:xfrm>
            <a:off x="1105589" y="3998710"/>
            <a:ext cx="2617370" cy="960021"/>
            <a:chOff x="856737" y="1605025"/>
            <a:chExt cx="3146476" cy="831345"/>
          </a:xfrm>
        </p:grpSpPr>
        <p:sp>
          <p:nvSpPr>
            <p:cNvPr id="156" name="Google Shape;115;p26">
              <a:extLst>
                <a:ext uri="{FF2B5EF4-FFF2-40B4-BE49-F238E27FC236}">
                  <a16:creationId xmlns:a16="http://schemas.microsoft.com/office/drawing/2014/main" id="{B94B2203-922B-4754-9902-7C3F38C8D8E2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REFERENCES</a:t>
              </a:r>
            </a:p>
          </p:txBody>
        </p:sp>
        <p:sp>
          <p:nvSpPr>
            <p:cNvPr id="157" name="Google Shape;116;p26">
              <a:extLst>
                <a:ext uri="{FF2B5EF4-FFF2-40B4-BE49-F238E27FC236}">
                  <a16:creationId xmlns:a16="http://schemas.microsoft.com/office/drawing/2014/main" id="{4CD77FCF-C240-44BE-BD6C-182E0D8C2F8E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References we used to get idea of the existing products in market</a:t>
              </a:r>
            </a:p>
          </p:txBody>
        </p:sp>
        <p:sp>
          <p:nvSpPr>
            <p:cNvPr id="158" name="Google Shape;124;p26">
              <a:extLst>
                <a:ext uri="{FF2B5EF4-FFF2-40B4-BE49-F238E27FC236}">
                  <a16:creationId xmlns:a16="http://schemas.microsoft.com/office/drawing/2014/main" id="{D036B02A-A256-499E-8F5E-29C920AAF7E0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09</a:t>
              </a:r>
            </a:p>
          </p:txBody>
        </p:sp>
        <p:cxnSp>
          <p:nvCxnSpPr>
            <p:cNvPr id="159" name="Google Shape;130;p26">
              <a:extLst>
                <a:ext uri="{FF2B5EF4-FFF2-40B4-BE49-F238E27FC236}">
                  <a16:creationId xmlns:a16="http://schemas.microsoft.com/office/drawing/2014/main" id="{9A5625BA-80EA-4E3E-85A0-0CD26C266F9F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93A723C-BA05-4DEE-BD08-3ACB9EF3CA1E}"/>
              </a:ext>
            </a:extLst>
          </p:cNvPr>
          <p:cNvGrpSpPr/>
          <p:nvPr/>
        </p:nvGrpSpPr>
        <p:grpSpPr>
          <a:xfrm>
            <a:off x="4309568" y="3965268"/>
            <a:ext cx="2617370" cy="960021"/>
            <a:chOff x="856737" y="1605025"/>
            <a:chExt cx="3146476" cy="831345"/>
          </a:xfrm>
        </p:grpSpPr>
        <p:sp>
          <p:nvSpPr>
            <p:cNvPr id="48" name="Google Shape;115;p26">
              <a:extLst>
                <a:ext uri="{FF2B5EF4-FFF2-40B4-BE49-F238E27FC236}">
                  <a16:creationId xmlns:a16="http://schemas.microsoft.com/office/drawing/2014/main" id="{2CB5FE4E-C14B-48BC-8620-D0D32885C688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605025"/>
              <a:ext cx="23391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Rajdhani"/>
                <a:buNone/>
                <a:defRPr sz="1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-IN" sz="2000" dirty="0"/>
                <a:t>LITERATURE SURVEY</a:t>
              </a:r>
            </a:p>
          </p:txBody>
        </p:sp>
        <p:sp>
          <p:nvSpPr>
            <p:cNvPr id="49" name="Google Shape;116;p26">
              <a:extLst>
                <a:ext uri="{FF2B5EF4-FFF2-40B4-BE49-F238E27FC236}">
                  <a16:creationId xmlns:a16="http://schemas.microsoft.com/office/drawing/2014/main" id="{9D40D582-70F1-4003-8E93-FD23D3547829}"/>
                </a:ext>
              </a:extLst>
            </p:cNvPr>
            <p:cNvSpPr txBox="1">
              <a:spLocks/>
            </p:cNvSpPr>
            <p:nvPr/>
          </p:nvSpPr>
          <p:spPr>
            <a:xfrm>
              <a:off x="1664113" y="1931975"/>
              <a:ext cx="2339100" cy="5043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2pPr>
              <a:lvl3pPr marL="1371600" marR="0" lvl="2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3pPr>
              <a:lvl4pPr marL="1828800" marR="0" lvl="3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4pPr>
              <a:lvl5pPr marL="2286000" marR="0" lvl="4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5pPr>
              <a:lvl6pPr marL="2743200" marR="0" lvl="5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6pPr>
              <a:lvl7pPr marL="3200400" marR="0" lvl="6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7pPr>
              <a:lvl8pPr marL="3657600" marR="0" lvl="7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8pPr>
              <a:lvl9pPr marL="4114800" marR="0" lvl="8" indent="-304800" algn="l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2"/>
                </a:buClr>
                <a:buSzPts val="1200"/>
                <a:buFont typeface="Fira Sans Condensed Light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9pPr>
            </a:lstStyle>
            <a:p>
              <a:pPr marL="0" indent="0">
                <a:spcAft>
                  <a:spcPts val="1600"/>
                </a:spcAft>
              </a:pPr>
              <a:r>
                <a:rPr lang="en-US" sz="1100" dirty="0"/>
                <a:t>Literature survey of some existing projects on this problem.</a:t>
              </a:r>
            </a:p>
          </p:txBody>
        </p:sp>
        <p:sp>
          <p:nvSpPr>
            <p:cNvPr id="50" name="Google Shape;124;p26">
              <a:extLst>
                <a:ext uri="{FF2B5EF4-FFF2-40B4-BE49-F238E27FC236}">
                  <a16:creationId xmlns:a16="http://schemas.microsoft.com/office/drawing/2014/main" id="{B1E88C30-4F47-49F6-8CC1-0DD27B7029FF}"/>
                </a:ext>
              </a:extLst>
            </p:cNvPr>
            <p:cNvSpPr txBox="1">
              <a:spLocks/>
            </p:cNvSpPr>
            <p:nvPr/>
          </p:nvSpPr>
          <p:spPr>
            <a:xfrm>
              <a:off x="856737" y="1882750"/>
              <a:ext cx="600000" cy="42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24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4800"/>
                <a:buFont typeface="Rajdhani"/>
                <a:buNone/>
                <a:defRPr sz="4800" b="1" i="0" u="none" strike="noStrike" cap="none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defRPr>
              </a:lvl9pPr>
            </a:lstStyle>
            <a:p>
              <a:r>
                <a:rPr lang="en" sz="1800" dirty="0"/>
                <a:t>10</a:t>
              </a:r>
            </a:p>
          </p:txBody>
        </p:sp>
        <p:cxnSp>
          <p:nvCxnSpPr>
            <p:cNvPr id="51" name="Google Shape;130;p26">
              <a:extLst>
                <a:ext uri="{FF2B5EF4-FFF2-40B4-BE49-F238E27FC236}">
                  <a16:creationId xmlns:a16="http://schemas.microsoft.com/office/drawing/2014/main" id="{2A6082EB-9EEF-4083-BDB2-D97E8E4F071D}"/>
                </a:ext>
              </a:extLst>
            </p:cNvPr>
            <p:cNvCxnSpPr/>
            <p:nvPr/>
          </p:nvCxnSpPr>
          <p:spPr>
            <a:xfrm>
              <a:off x="1532938" y="1772628"/>
              <a:ext cx="0" cy="6306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485775" y="575417"/>
            <a:ext cx="3779044" cy="6513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</a:t>
            </a:r>
            <a:r>
              <a:rPr lang="en-IN" sz="3200" dirty="0"/>
              <a:t>RO</a:t>
            </a:r>
            <a:r>
              <a:rPr lang="en" sz="3200" dirty="0"/>
              <a:t>BLEM STATEMENT</a:t>
            </a:r>
            <a:endParaRPr sz="3200" dirty="0"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485775" y="1219615"/>
            <a:ext cx="4086225" cy="6513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2555" marR="92075" algn="l">
              <a:lnSpc>
                <a:spcPct val="142000"/>
              </a:lnSpc>
              <a:spcAft>
                <a:spcPts val="0"/>
              </a:spcAft>
            </a:pPr>
            <a:r>
              <a:rPr lang="en-US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 prepare a utility software to prevent phishing</a:t>
            </a:r>
          </a:p>
          <a:p>
            <a:pPr marL="122555" marR="92075" algn="l">
              <a:lnSpc>
                <a:spcPct val="142000"/>
              </a:lnSpc>
              <a:spcAft>
                <a:spcPts val="0"/>
              </a:spcAft>
            </a:pPr>
            <a:r>
              <a:rPr lang="en-US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through e-mails and URLs.</a:t>
            </a:r>
            <a:endParaRPr lang="en-IN" dirty="0">
              <a:solidFill>
                <a:schemeClr val="accent4"/>
              </a:solidFill>
              <a:effectLst/>
              <a:latin typeface="Fira Sans Condensed Light" panose="020B0403050000020004" pitchFamily="34" charset="0"/>
              <a:ea typeface="Arial" panose="020B0604020202020204" pitchFamily="34" charset="0"/>
            </a:endParaRPr>
          </a:p>
        </p:txBody>
      </p:sp>
      <p:cxnSp>
        <p:nvCxnSpPr>
          <p:cNvPr id="137" name="Google Shape;137;p27"/>
          <p:cNvCxnSpPr>
            <a:cxnSpLocks/>
          </p:cNvCxnSpPr>
          <p:nvPr/>
        </p:nvCxnSpPr>
        <p:spPr>
          <a:xfrm>
            <a:off x="485775" y="1158263"/>
            <a:ext cx="4021931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8" name="Google Shape;135;p27">
            <a:extLst>
              <a:ext uri="{FF2B5EF4-FFF2-40B4-BE49-F238E27FC236}">
                <a16:creationId xmlns:a16="http://schemas.microsoft.com/office/drawing/2014/main" id="{543201F1-B637-4841-9EDE-F9DF044AD3D6}"/>
              </a:ext>
            </a:extLst>
          </p:cNvPr>
          <p:cNvSpPr txBox="1">
            <a:spLocks/>
          </p:cNvSpPr>
          <p:nvPr/>
        </p:nvSpPr>
        <p:spPr>
          <a:xfrm>
            <a:off x="485775" y="2082413"/>
            <a:ext cx="3779044" cy="6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3200" dirty="0"/>
              <a:t>INTRODUCTION</a:t>
            </a:r>
          </a:p>
        </p:txBody>
      </p:sp>
      <p:cxnSp>
        <p:nvCxnSpPr>
          <p:cNvPr id="9" name="Google Shape;137;p27">
            <a:extLst>
              <a:ext uri="{FF2B5EF4-FFF2-40B4-BE49-F238E27FC236}">
                <a16:creationId xmlns:a16="http://schemas.microsoft.com/office/drawing/2014/main" id="{8A5D81EC-0333-4096-B69C-309115CCCEDE}"/>
              </a:ext>
            </a:extLst>
          </p:cNvPr>
          <p:cNvCxnSpPr>
            <a:cxnSpLocks/>
          </p:cNvCxnSpPr>
          <p:nvPr/>
        </p:nvCxnSpPr>
        <p:spPr>
          <a:xfrm>
            <a:off x="485775" y="2688589"/>
            <a:ext cx="5393531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" name="Google Shape;136;p27">
            <a:extLst>
              <a:ext uri="{FF2B5EF4-FFF2-40B4-BE49-F238E27FC236}">
                <a16:creationId xmlns:a16="http://schemas.microsoft.com/office/drawing/2014/main" id="{F3D2E170-EDAF-447C-8834-89E9E97FA17C}"/>
              </a:ext>
            </a:extLst>
          </p:cNvPr>
          <p:cNvSpPr txBox="1">
            <a:spLocks/>
          </p:cNvSpPr>
          <p:nvPr/>
        </p:nvSpPr>
        <p:spPr>
          <a:xfrm>
            <a:off x="485775" y="2731239"/>
            <a:ext cx="5693569" cy="227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Phishing is an act attempting to acquire</a:t>
            </a:r>
            <a:r>
              <a:rPr lang="en-IN" sz="1600" dirty="0">
                <a:solidFill>
                  <a:schemeClr val="accent4"/>
                </a:solidFill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information such as 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User name</a:t>
            </a:r>
            <a:r>
              <a:rPr lang="en-US" sz="1600" dirty="0">
                <a:solidFill>
                  <a:schemeClr val="accent4"/>
                </a:solidFill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password and credit card details as a trustworthy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entity in an electronic communication. Communications</a:t>
            </a:r>
            <a:r>
              <a:rPr lang="en-IN" sz="1600" dirty="0">
                <a:solidFill>
                  <a:schemeClr val="accent4"/>
                </a:solidFill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purporting 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 be from popular social websites, auction sites, online payment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process or IT</a:t>
            </a:r>
            <a:r>
              <a:rPr lang="en-IN" sz="1600" dirty="0">
                <a:solidFill>
                  <a:schemeClr val="accent4"/>
                </a:solidFill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administrators are commonly used to lure the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unsuspecting public. Phishing emails may</a:t>
            </a:r>
            <a:r>
              <a:rPr lang="en-IN" sz="1600" dirty="0">
                <a:solidFill>
                  <a:schemeClr val="accent4"/>
                </a:solidFill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contain links to website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600" dirty="0">
                <a:solidFill>
                  <a:schemeClr val="accent4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that are infected with malware.</a:t>
            </a:r>
            <a:endParaRPr lang="en-IN" sz="1600" dirty="0">
              <a:solidFill>
                <a:schemeClr val="accent4"/>
              </a:solidFill>
              <a:effectLst/>
              <a:latin typeface="Fira Sans Condensed Light" panose="020B0403050000020004" pitchFamily="34" charset="0"/>
              <a:ea typeface="Arial" panose="020B0604020202020204" pitchFamily="34" charset="0"/>
            </a:endParaRPr>
          </a:p>
        </p:txBody>
      </p:sp>
      <p:sp>
        <p:nvSpPr>
          <p:cNvPr id="11" name="Google Shape;124;p26">
            <a:extLst>
              <a:ext uri="{FF2B5EF4-FFF2-40B4-BE49-F238E27FC236}">
                <a16:creationId xmlns:a16="http://schemas.microsoft.com/office/drawing/2014/main" id="{F9948DB9-62F6-4623-A439-98D195417FDF}"/>
              </a:ext>
            </a:extLst>
          </p:cNvPr>
          <p:cNvSpPr txBox="1">
            <a:spLocks/>
          </p:cNvSpPr>
          <p:nvPr/>
        </p:nvSpPr>
        <p:spPr>
          <a:xfrm>
            <a:off x="-13330" y="101030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5;p27">
            <a:extLst>
              <a:ext uri="{FF2B5EF4-FFF2-40B4-BE49-F238E27FC236}">
                <a16:creationId xmlns:a16="http://schemas.microsoft.com/office/drawing/2014/main" id="{543201F1-B637-4841-9EDE-F9DF044AD3D6}"/>
              </a:ext>
            </a:extLst>
          </p:cNvPr>
          <p:cNvSpPr txBox="1">
            <a:spLocks/>
          </p:cNvSpPr>
          <p:nvPr/>
        </p:nvSpPr>
        <p:spPr>
          <a:xfrm>
            <a:off x="485775" y="446092"/>
            <a:ext cx="3779044" cy="6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3200" dirty="0"/>
              <a:t>WORKING</a:t>
            </a:r>
          </a:p>
        </p:txBody>
      </p:sp>
      <p:cxnSp>
        <p:nvCxnSpPr>
          <p:cNvPr id="9" name="Google Shape;137;p27">
            <a:extLst>
              <a:ext uri="{FF2B5EF4-FFF2-40B4-BE49-F238E27FC236}">
                <a16:creationId xmlns:a16="http://schemas.microsoft.com/office/drawing/2014/main" id="{8A5D81EC-0333-4096-B69C-309115CCCEDE}"/>
              </a:ext>
            </a:extLst>
          </p:cNvPr>
          <p:cNvCxnSpPr>
            <a:cxnSpLocks/>
          </p:cNvCxnSpPr>
          <p:nvPr/>
        </p:nvCxnSpPr>
        <p:spPr>
          <a:xfrm>
            <a:off x="485775" y="1076241"/>
            <a:ext cx="5393531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" name="Google Shape;136;p27">
            <a:extLst>
              <a:ext uri="{FF2B5EF4-FFF2-40B4-BE49-F238E27FC236}">
                <a16:creationId xmlns:a16="http://schemas.microsoft.com/office/drawing/2014/main" id="{F3D2E170-EDAF-447C-8834-89E9E97FA17C}"/>
              </a:ext>
            </a:extLst>
          </p:cNvPr>
          <p:cNvSpPr txBox="1">
            <a:spLocks/>
          </p:cNvSpPr>
          <p:nvPr/>
        </p:nvSpPr>
        <p:spPr>
          <a:xfrm>
            <a:off x="485775" y="1220918"/>
            <a:ext cx="5693569" cy="315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If</a:t>
            </a:r>
            <a:r>
              <a:rPr lang="en-US" sz="1800" spc="-5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</a:t>
            </a:r>
            <a:r>
              <a:rPr lang="en-US" sz="1800" spc="-5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user</a:t>
            </a:r>
            <a:r>
              <a:rPr lang="en-US" sz="1800" spc="-5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receives</a:t>
            </a:r>
            <a:r>
              <a:rPr lang="en-US" sz="1800" spc="-5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</a:t>
            </a:r>
            <a:r>
              <a:rPr lang="en-US" sz="1800" spc="-5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mail</a:t>
            </a:r>
            <a:r>
              <a:rPr lang="en-US" sz="1800" spc="-5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(say</a:t>
            </a:r>
            <a:r>
              <a:rPr lang="en-US" sz="1800" spc="-5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in</a:t>
            </a:r>
            <a:r>
              <a:rPr lang="en-US" sz="1800" spc="-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name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of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their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bank) asking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submit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details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for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regular updates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or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something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as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such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through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</a:t>
            </a:r>
            <a:r>
              <a:rPr lang="en-US" sz="1800" spc="-41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e-mail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then</a:t>
            </a:r>
            <a:r>
              <a:rPr lang="en-US" sz="1800" spc="-1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as</a:t>
            </a:r>
            <a:endParaRPr lang="en-US" sz="1800" spc="-10" dirty="0">
              <a:solidFill>
                <a:schemeClr val="tx2"/>
              </a:solidFill>
              <a:latin typeface="Fira Sans Condensed Light" panose="020B0403050000020004" pitchFamily="34" charset="0"/>
              <a:ea typeface="Arial" panose="020B0604020202020204" pitchFamily="34" charset="0"/>
            </a:endParaRP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</a:t>
            </a:r>
            <a:r>
              <a:rPr lang="en-US" sz="1800" spc="-1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user</a:t>
            </a:r>
            <a:r>
              <a:rPr lang="en-US" sz="1800" spc="-1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will</a:t>
            </a:r>
            <a:r>
              <a:rPr lang="en-US" sz="1800" spc="-1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click</a:t>
            </a:r>
            <a:r>
              <a:rPr lang="en-US" sz="1800" spc="-1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on</a:t>
            </a:r>
            <a:r>
              <a:rPr lang="en-US" sz="1800" spc="-1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</a:t>
            </a:r>
            <a:r>
              <a:rPr lang="en-US" sz="1800" spc="-1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URL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it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will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direct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them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website.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Here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our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software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comes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into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play,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it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will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detect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that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website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is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really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authentic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one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or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not.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If it is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authentic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then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software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will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let you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proceed </a:t>
            </a:r>
            <a:r>
              <a:rPr lang="en-US" sz="1800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and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if it is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fake then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it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will send </a:t>
            </a:r>
            <a:r>
              <a:rPr lang="en-US" sz="18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</a:t>
            </a:r>
          </a:p>
          <a:p>
            <a:pPr marL="60960" algn="l">
              <a:spcBef>
                <a:spcPts val="590"/>
              </a:spcBef>
              <a:spcAft>
                <a:spcPts val="0"/>
              </a:spcAft>
            </a:pP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warning message </a:t>
            </a:r>
            <a:r>
              <a:rPr lang="en-US" sz="1800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that this </a:t>
            </a:r>
            <a:r>
              <a:rPr lang="en-US" sz="1800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website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might </a:t>
            </a:r>
            <a:r>
              <a:rPr lang="en-US" sz="1800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be</a:t>
            </a:r>
            <a:r>
              <a:rPr lang="en-US" sz="1800" spc="-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z="1800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fake.</a:t>
            </a:r>
            <a:endParaRPr lang="en-IN" sz="1800" dirty="0">
              <a:solidFill>
                <a:schemeClr val="tx2"/>
              </a:solidFill>
              <a:effectLst/>
              <a:latin typeface="Fira Sans Condensed Light" panose="020B0403050000020004" pitchFamily="34" charset="0"/>
              <a:ea typeface="Arial" panose="020B0604020202020204" pitchFamily="34" charset="0"/>
            </a:endParaRPr>
          </a:p>
        </p:txBody>
      </p:sp>
      <p:sp>
        <p:nvSpPr>
          <p:cNvPr id="12" name="Google Shape;124;p26">
            <a:extLst>
              <a:ext uri="{FF2B5EF4-FFF2-40B4-BE49-F238E27FC236}">
                <a16:creationId xmlns:a16="http://schemas.microsoft.com/office/drawing/2014/main" id="{F4BD5DA7-3691-4F4E-91B0-8957BD54CBB4}"/>
              </a:ext>
            </a:extLst>
          </p:cNvPr>
          <p:cNvSpPr txBox="1">
            <a:spLocks/>
          </p:cNvSpPr>
          <p:nvPr/>
        </p:nvSpPr>
        <p:spPr>
          <a:xfrm>
            <a:off x="-13330" y="101030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903827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284331" y="2167500"/>
            <a:ext cx="2759700" cy="8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7561E95-1FF7-4C1F-8369-B2E654C670DC}"/>
              </a:ext>
            </a:extLst>
          </p:cNvPr>
          <p:cNvGrpSpPr/>
          <p:nvPr/>
        </p:nvGrpSpPr>
        <p:grpSpPr>
          <a:xfrm>
            <a:off x="3829056" y="206680"/>
            <a:ext cx="4438916" cy="4494848"/>
            <a:chOff x="3726028" y="420529"/>
            <a:chExt cx="4438916" cy="449484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E865A4D-E1C2-4AE9-818E-EA16DC09EE75}"/>
                </a:ext>
              </a:extLst>
            </p:cNvPr>
            <p:cNvGrpSpPr/>
            <p:nvPr/>
          </p:nvGrpSpPr>
          <p:grpSpPr>
            <a:xfrm>
              <a:off x="3726028" y="420529"/>
              <a:ext cx="4438916" cy="4494848"/>
              <a:chOff x="3880809" y="607219"/>
              <a:chExt cx="4438916" cy="4494848"/>
            </a:xfrm>
          </p:grpSpPr>
          <p:cxnSp>
            <p:nvCxnSpPr>
              <p:cNvPr id="27" name="Google Shape;143;p28">
                <a:extLst>
                  <a:ext uri="{FF2B5EF4-FFF2-40B4-BE49-F238E27FC236}">
                    <a16:creationId xmlns:a16="http://schemas.microsoft.com/office/drawing/2014/main" id="{867EF8C8-2662-4E0F-BEEF-34279D54C47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1723" y="607219"/>
                <a:ext cx="1" cy="449484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  <p:sp>
            <p:nvSpPr>
              <p:cNvPr id="28" name="Google Shape;144;p28">
                <a:extLst>
                  <a:ext uri="{FF2B5EF4-FFF2-40B4-BE49-F238E27FC236}">
                    <a16:creationId xmlns:a16="http://schemas.microsoft.com/office/drawing/2014/main" id="{1C643948-194F-47CB-8F4E-19E6C7C962F3}"/>
                  </a:ext>
                </a:extLst>
              </p:cNvPr>
              <p:cNvSpPr txBox="1"/>
              <p:nvPr/>
            </p:nvSpPr>
            <p:spPr>
              <a:xfrm>
                <a:off x="3880809" y="1001157"/>
                <a:ext cx="2166666" cy="62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pc="8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Preventing </a:t>
                </a:r>
                <a:r>
                  <a:rPr lang="en-US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a </a:t>
                </a:r>
                <a:r>
                  <a:rPr lang="en-US" spc="7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phishing attack</a:t>
                </a:r>
                <a:r>
                  <a:rPr lang="en-US" spc="-26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 </a:t>
                </a:r>
                <a:r>
                  <a:rPr lang="en-US" spc="7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through e-mails</a:t>
                </a:r>
                <a:r>
                  <a:rPr lang="en-US" spc="-8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 </a:t>
                </a:r>
                <a:r>
                  <a:rPr lang="en-US" spc="6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and</a:t>
                </a:r>
                <a:r>
                  <a:rPr lang="en-US" spc="-8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 </a:t>
                </a:r>
                <a:r>
                  <a:rPr lang="en-US" spc="6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URLs</a:t>
                </a:r>
                <a:r>
                  <a:rPr lang="en-US" spc="-7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 </a:t>
                </a:r>
                <a:r>
                  <a:rPr lang="en-US" spc="7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before</a:t>
                </a:r>
                <a:r>
                  <a:rPr lang="en-US" spc="-8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 </a:t>
                </a:r>
                <a:r>
                  <a:rPr lang="en-US" spc="4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it</a:t>
                </a:r>
                <a:r>
                  <a:rPr lang="en-US" spc="-8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 </a:t>
                </a:r>
                <a:r>
                  <a:rPr lang="en-US" spc="7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begins.</a:t>
                </a:r>
                <a:endParaRPr dirty="0">
                  <a:solidFill>
                    <a:schemeClr val="tx2"/>
                  </a:solidFill>
                  <a:latin typeface="Fira Sans Condensed Light" panose="020B0403050000020004" pitchFamily="34" charset="0"/>
                  <a:ea typeface="Fira Sans Condensed Light"/>
                  <a:cs typeface="Fira Sans Condensed Light"/>
                  <a:sym typeface="Fira Sans Condensed Light"/>
                </a:endParaRPr>
              </a:p>
            </p:txBody>
          </p:sp>
          <p:sp>
            <p:nvSpPr>
              <p:cNvPr id="29" name="Google Shape;145;p28">
                <a:extLst>
                  <a:ext uri="{FF2B5EF4-FFF2-40B4-BE49-F238E27FC236}">
                    <a16:creationId xmlns:a16="http://schemas.microsoft.com/office/drawing/2014/main" id="{9299199C-DA36-46BF-AE50-E354DC2C95A1}"/>
                  </a:ext>
                </a:extLst>
              </p:cNvPr>
              <p:cNvSpPr txBox="1"/>
              <p:nvPr/>
            </p:nvSpPr>
            <p:spPr>
              <a:xfrm>
                <a:off x="6255974" y="1007091"/>
                <a:ext cx="2063700" cy="62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 dirty="0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rPr>
                  <a:t>01</a:t>
                </a:r>
                <a:endParaRPr sz="2400" b="1" dirty="0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endParaRPr>
              </a:p>
            </p:txBody>
          </p:sp>
          <p:sp>
            <p:nvSpPr>
              <p:cNvPr id="30" name="Google Shape;146;p28">
                <a:extLst>
                  <a:ext uri="{FF2B5EF4-FFF2-40B4-BE49-F238E27FC236}">
                    <a16:creationId xmlns:a16="http://schemas.microsoft.com/office/drawing/2014/main" id="{1896B2BD-67A4-439A-878B-1E4B7492B274}"/>
                  </a:ext>
                </a:extLst>
              </p:cNvPr>
              <p:cNvSpPr txBox="1"/>
              <p:nvPr/>
            </p:nvSpPr>
            <p:spPr>
              <a:xfrm>
                <a:off x="6256025" y="1888950"/>
                <a:ext cx="2063700" cy="62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>
                  <a:spcBef>
                    <a:spcPts val="20"/>
                  </a:spcBef>
                  <a:spcAft>
                    <a:spcPts val="0"/>
                  </a:spcAft>
                  <a:buClr>
                    <a:srgbClr val="243147"/>
                  </a:buClr>
                  <a:buSzPts val="1750"/>
                  <a:tabLst>
                    <a:tab pos="288925" algn="l"/>
                  </a:tabLst>
                </a:pPr>
                <a:r>
                  <a:rPr lang="en-US" spc="8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Detecting </a:t>
                </a:r>
                <a:r>
                  <a:rPr lang="en-US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a </a:t>
                </a:r>
                <a:r>
                  <a:rPr lang="en-US" spc="7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phishing</a:t>
                </a:r>
                <a:r>
                  <a:rPr lang="en-US" spc="-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 </a:t>
                </a:r>
                <a:r>
                  <a:rPr lang="en-US" spc="7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attack.</a:t>
                </a:r>
                <a:endParaRPr lang="en-IN" dirty="0">
                  <a:solidFill>
                    <a:schemeClr val="tx2"/>
                  </a:solidFill>
                  <a:effectLst/>
                  <a:latin typeface="Fira Sans Condensed Light" panose="020B0403050000020004" pitchFamily="34" charset="0"/>
                  <a:ea typeface="Arial" panose="020B0604020202020204" pitchFamily="34" charset="0"/>
                </a:endParaRPr>
              </a:p>
            </p:txBody>
          </p:sp>
          <p:sp>
            <p:nvSpPr>
              <p:cNvPr id="32" name="Google Shape;148;p28">
                <a:extLst>
                  <a:ext uri="{FF2B5EF4-FFF2-40B4-BE49-F238E27FC236}">
                    <a16:creationId xmlns:a16="http://schemas.microsoft.com/office/drawing/2014/main" id="{11627F7E-AEC4-41AA-8509-2923975CEFC4}"/>
                  </a:ext>
                </a:extLst>
              </p:cNvPr>
              <p:cNvSpPr txBox="1"/>
              <p:nvPr/>
            </p:nvSpPr>
            <p:spPr>
              <a:xfrm>
                <a:off x="6255972" y="3456928"/>
                <a:ext cx="2063700" cy="8194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R="71120" lvl="0">
                  <a:lnSpc>
                    <a:spcPct val="145000"/>
                  </a:lnSpc>
                  <a:spcBef>
                    <a:spcPts val="20"/>
                  </a:spcBef>
                  <a:spcAft>
                    <a:spcPts val="0"/>
                  </a:spcAft>
                  <a:buClr>
                    <a:srgbClr val="243147"/>
                  </a:buClr>
                  <a:buSzPts val="1750"/>
                  <a:tabLst>
                    <a:tab pos="288925" algn="l"/>
                  </a:tabLst>
                </a:pPr>
                <a:r>
                  <a:rPr lang="en-US" spc="8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Interfering </a:t>
                </a:r>
                <a:r>
                  <a:rPr lang="en-US" spc="6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with</a:t>
                </a:r>
                <a:r>
                  <a:rPr lang="en-US" spc="-38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 </a:t>
                </a:r>
                <a:r>
                  <a:rPr lang="en-US" spc="6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the use </a:t>
                </a:r>
                <a:r>
                  <a:rPr lang="en-US" spc="45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of </a:t>
                </a:r>
                <a:r>
                  <a:rPr lang="en-US" spc="80" dirty="0">
                    <a:solidFill>
                      <a:schemeClr val="tx2"/>
                    </a:solidFill>
                    <a:effectLst/>
                    <a:latin typeface="Fira Sans Condensed Light" panose="020B0403050000020004" pitchFamily="34" charset="0"/>
                    <a:ea typeface="Arial" panose="020B0604020202020204" pitchFamily="34" charset="0"/>
                  </a:rPr>
                  <a:t>compromised information.</a:t>
                </a:r>
                <a:endParaRPr lang="en-IN" dirty="0">
                  <a:solidFill>
                    <a:schemeClr val="tx2"/>
                  </a:solidFill>
                  <a:effectLst/>
                  <a:latin typeface="Fira Sans Condensed Light" panose="020B0403050000020004" pitchFamily="34" charset="0"/>
                  <a:ea typeface="Arial" panose="020B0604020202020204" pitchFamily="34" charset="0"/>
                </a:endParaRPr>
              </a:p>
            </p:txBody>
          </p:sp>
          <p:sp>
            <p:nvSpPr>
              <p:cNvPr id="33" name="Google Shape;149;p28">
                <a:extLst>
                  <a:ext uri="{FF2B5EF4-FFF2-40B4-BE49-F238E27FC236}">
                    <a16:creationId xmlns:a16="http://schemas.microsoft.com/office/drawing/2014/main" id="{46965138-EE4B-4396-989D-CA57724CE0AE}"/>
                  </a:ext>
                </a:extLst>
              </p:cNvPr>
              <p:cNvSpPr txBox="1"/>
              <p:nvPr/>
            </p:nvSpPr>
            <p:spPr>
              <a:xfrm>
                <a:off x="3983775" y="1888950"/>
                <a:ext cx="2063700" cy="62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 dirty="0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rPr>
                  <a:t>02</a:t>
                </a:r>
                <a:endParaRPr sz="2400" b="1" dirty="0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endParaRPr>
              </a:p>
            </p:txBody>
          </p:sp>
          <p:sp>
            <p:nvSpPr>
              <p:cNvPr id="34" name="Google Shape;150;p28">
                <a:extLst>
                  <a:ext uri="{FF2B5EF4-FFF2-40B4-BE49-F238E27FC236}">
                    <a16:creationId xmlns:a16="http://schemas.microsoft.com/office/drawing/2014/main" id="{F12EE683-DBC0-408B-A848-88DB305660D2}"/>
                  </a:ext>
                </a:extLst>
              </p:cNvPr>
              <p:cNvSpPr txBox="1"/>
              <p:nvPr/>
            </p:nvSpPr>
            <p:spPr>
              <a:xfrm>
                <a:off x="6256025" y="2628125"/>
                <a:ext cx="2063700" cy="62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 dirty="0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rPr>
                  <a:t>03</a:t>
                </a:r>
                <a:endParaRPr sz="2400" b="1" dirty="0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endParaRPr>
              </a:p>
            </p:txBody>
          </p:sp>
          <p:sp>
            <p:nvSpPr>
              <p:cNvPr id="35" name="Google Shape;151;p28">
                <a:extLst>
                  <a:ext uri="{FF2B5EF4-FFF2-40B4-BE49-F238E27FC236}">
                    <a16:creationId xmlns:a16="http://schemas.microsoft.com/office/drawing/2014/main" id="{1A96D65C-8409-45FF-A285-56588BB71183}"/>
                  </a:ext>
                </a:extLst>
              </p:cNvPr>
              <p:cNvSpPr txBox="1"/>
              <p:nvPr/>
            </p:nvSpPr>
            <p:spPr>
              <a:xfrm>
                <a:off x="3983722" y="3553441"/>
                <a:ext cx="2063700" cy="62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 dirty="0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rPr>
                  <a:t>04</a:t>
                </a:r>
                <a:endParaRPr sz="2400" b="1" dirty="0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endParaRPr>
              </a:p>
            </p:txBody>
          </p:sp>
          <p:cxnSp>
            <p:nvCxnSpPr>
              <p:cNvPr id="36" name="Google Shape;152;p28">
                <a:extLst>
                  <a:ext uri="{FF2B5EF4-FFF2-40B4-BE49-F238E27FC236}">
                    <a16:creationId xmlns:a16="http://schemas.microsoft.com/office/drawing/2014/main" id="{E9C55180-2DE1-49B5-88C6-EDEA8BD40C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7474" y="1289600"/>
                <a:ext cx="208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153;p28">
                <a:extLst>
                  <a:ext uri="{FF2B5EF4-FFF2-40B4-BE49-F238E27FC236}">
                    <a16:creationId xmlns:a16="http://schemas.microsoft.com/office/drawing/2014/main" id="{442EFA6E-EC8D-4662-8CF1-7C443BDDC290}"/>
                  </a:ext>
                </a:extLst>
              </p:cNvPr>
              <p:cNvCxnSpPr>
                <a:stCxn id="33" idx="3"/>
                <a:endCxn id="30" idx="1"/>
              </p:cNvCxnSpPr>
              <p:nvPr/>
            </p:nvCxnSpPr>
            <p:spPr>
              <a:xfrm>
                <a:off x="6047475" y="2202150"/>
                <a:ext cx="208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154;p28">
                <a:extLst>
                  <a:ext uri="{FF2B5EF4-FFF2-40B4-BE49-F238E27FC236}">
                    <a16:creationId xmlns:a16="http://schemas.microsoft.com/office/drawing/2014/main" id="{0D037A76-A5C9-4AAD-BAB6-4F80391106B0}"/>
                  </a:ext>
                </a:extLst>
              </p:cNvPr>
              <p:cNvCxnSpPr>
                <a:cxnSpLocks/>
                <a:endCxn id="34" idx="1"/>
              </p:cNvCxnSpPr>
              <p:nvPr/>
            </p:nvCxnSpPr>
            <p:spPr>
              <a:xfrm>
                <a:off x="6047422" y="2934183"/>
                <a:ext cx="208603" cy="7142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155;p28">
                <a:extLst>
                  <a:ext uri="{FF2B5EF4-FFF2-40B4-BE49-F238E27FC236}">
                    <a16:creationId xmlns:a16="http://schemas.microsoft.com/office/drawing/2014/main" id="{3695C0DF-EBE2-4837-A7A2-3438A518C850}"/>
                  </a:ext>
                </a:extLst>
              </p:cNvPr>
              <p:cNvCxnSpPr>
                <a:cxnSpLocks/>
                <a:stCxn id="35" idx="3"/>
                <a:endCxn id="32" idx="1"/>
              </p:cNvCxnSpPr>
              <p:nvPr/>
            </p:nvCxnSpPr>
            <p:spPr>
              <a:xfrm>
                <a:off x="6047422" y="3866641"/>
                <a:ext cx="20855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155;p28">
                <a:extLst>
                  <a:ext uri="{FF2B5EF4-FFF2-40B4-BE49-F238E27FC236}">
                    <a16:creationId xmlns:a16="http://schemas.microsoft.com/office/drawing/2014/main" id="{F8C0EEB5-19FF-4D46-A463-15338E438853}"/>
                  </a:ext>
                </a:extLst>
              </p:cNvPr>
              <p:cNvCxnSpPr/>
              <p:nvPr/>
            </p:nvCxnSpPr>
            <p:spPr>
              <a:xfrm rot="10800000" flipH="1">
                <a:off x="6030145" y="4699094"/>
                <a:ext cx="2085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1" name="Google Shape;150;p28">
              <a:extLst>
                <a:ext uri="{FF2B5EF4-FFF2-40B4-BE49-F238E27FC236}">
                  <a16:creationId xmlns:a16="http://schemas.microsoft.com/office/drawing/2014/main" id="{F0DF0E87-F82C-410B-881C-007EC29BFD5E}"/>
                </a:ext>
              </a:extLst>
            </p:cNvPr>
            <p:cNvSpPr txBox="1"/>
            <p:nvPr/>
          </p:nvSpPr>
          <p:spPr>
            <a:xfrm>
              <a:off x="6101193" y="4215137"/>
              <a:ext cx="20637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2"/>
                  </a:solidFill>
                  <a:latin typeface="Rajdhani"/>
                  <a:ea typeface="Rajdhani"/>
                  <a:cs typeface="Rajdhani"/>
                  <a:sym typeface="Rajdhani"/>
                </a:rPr>
                <a:t>05</a:t>
              </a:r>
              <a:endParaRPr sz="2400" b="1" dirty="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endParaRPr>
            </a:p>
          </p:txBody>
        </p:sp>
        <p:sp>
          <p:nvSpPr>
            <p:cNvPr id="42" name="Google Shape;147;p28">
              <a:extLst>
                <a:ext uri="{FF2B5EF4-FFF2-40B4-BE49-F238E27FC236}">
                  <a16:creationId xmlns:a16="http://schemas.microsoft.com/office/drawing/2014/main" id="{550D8076-4532-4F38-96A6-9D14EEF6E103}"/>
                </a:ext>
              </a:extLst>
            </p:cNvPr>
            <p:cNvSpPr txBox="1"/>
            <p:nvPr/>
          </p:nvSpPr>
          <p:spPr>
            <a:xfrm>
              <a:off x="3828941" y="4201004"/>
              <a:ext cx="20637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r">
                <a:spcBef>
                  <a:spcPts val="20"/>
                </a:spcBef>
                <a:spcAft>
                  <a:spcPts val="0"/>
                </a:spcAft>
                <a:buClr>
                  <a:srgbClr val="243147"/>
                </a:buClr>
                <a:buSzPts val="1750"/>
                <a:tabLst>
                  <a:tab pos="288925" algn="l"/>
                </a:tabLst>
              </a:pPr>
              <a:r>
                <a:rPr lang="en-US" spc="75" dirty="0">
                  <a:solidFill>
                    <a:schemeClr val="tx2"/>
                  </a:solidFill>
                  <a:effectLst/>
                  <a:latin typeface="Fira Sans Condensed Light" panose="020B0403050000020004" pitchFamily="34" charset="0"/>
                  <a:ea typeface="Arial" panose="020B0604020202020204" pitchFamily="34" charset="0"/>
                </a:rPr>
                <a:t>Counter</a:t>
              </a:r>
              <a:r>
                <a:rPr lang="en-US" spc="60" dirty="0">
                  <a:solidFill>
                    <a:schemeClr val="tx2"/>
                  </a:solidFill>
                  <a:effectLst/>
                  <a:latin typeface="Fira Sans Condensed Light" panose="020B0403050000020004" pitchFamily="34" charset="0"/>
                  <a:ea typeface="Arial" panose="020B0604020202020204" pitchFamily="34" charset="0"/>
                </a:rPr>
                <a:t> </a:t>
              </a:r>
              <a:r>
                <a:rPr lang="en-US" spc="80" dirty="0">
                  <a:solidFill>
                    <a:schemeClr val="tx2"/>
                  </a:solidFill>
                  <a:effectLst/>
                  <a:latin typeface="Fira Sans Condensed Light" panose="020B0403050000020004" pitchFamily="34" charset="0"/>
                  <a:ea typeface="Arial" panose="020B0604020202020204" pitchFamily="34" charset="0"/>
                </a:rPr>
                <a:t>measures.</a:t>
              </a:r>
              <a:endParaRPr lang="en-IN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endParaRPr>
            </a:p>
          </p:txBody>
        </p:sp>
      </p:grpSp>
      <p:sp>
        <p:nvSpPr>
          <p:cNvPr id="62" name="Google Shape;147;p28">
            <a:extLst>
              <a:ext uri="{FF2B5EF4-FFF2-40B4-BE49-F238E27FC236}">
                <a16:creationId xmlns:a16="http://schemas.microsoft.com/office/drawing/2014/main" id="{D737B760-AD92-411E-9417-634A227C2146}"/>
              </a:ext>
            </a:extLst>
          </p:cNvPr>
          <p:cNvSpPr txBox="1"/>
          <p:nvPr/>
        </p:nvSpPr>
        <p:spPr>
          <a:xfrm>
            <a:off x="4476940" y="2173205"/>
            <a:ext cx="2166666" cy="726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636905" lvl="0" algn="r">
              <a:spcBef>
                <a:spcPts val="915"/>
              </a:spcBef>
              <a:spcAft>
                <a:spcPts val="0"/>
              </a:spcAft>
              <a:buClr>
                <a:srgbClr val="243147"/>
              </a:buClr>
              <a:buSzPts val="1750"/>
              <a:tabLst>
                <a:tab pos="288925" algn="l"/>
              </a:tabLst>
            </a:pPr>
            <a:r>
              <a:rPr lang="en-US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Preventing </a:t>
            </a:r>
            <a:r>
              <a:rPr lang="en-US" spc="6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the </a:t>
            </a:r>
            <a:r>
              <a:rPr lang="en-US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delivery </a:t>
            </a:r>
            <a:r>
              <a:rPr lang="en-US" spc="4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of</a:t>
            </a:r>
            <a:r>
              <a:rPr lang="en-US" spc="-33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pc="7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phishing mails.</a:t>
            </a:r>
            <a:endParaRPr lang="en-IN" dirty="0">
              <a:solidFill>
                <a:schemeClr val="tx2"/>
              </a:solidFill>
              <a:effectLst/>
              <a:latin typeface="Fira Sans Condensed Light" panose="020B0403050000020004" pitchFamily="34" charset="0"/>
              <a:ea typeface="Arial" panose="020B0604020202020204" pitchFamily="34" charset="0"/>
            </a:endParaRPr>
          </a:p>
        </p:txBody>
      </p:sp>
      <p:sp>
        <p:nvSpPr>
          <p:cNvPr id="65" name="Google Shape;124;p26">
            <a:extLst>
              <a:ext uri="{FF2B5EF4-FFF2-40B4-BE49-F238E27FC236}">
                <a16:creationId xmlns:a16="http://schemas.microsoft.com/office/drawing/2014/main" id="{B76CC18C-3DCF-425C-B765-502749E459B3}"/>
              </a:ext>
            </a:extLst>
          </p:cNvPr>
          <p:cNvSpPr txBox="1">
            <a:spLocks/>
          </p:cNvSpPr>
          <p:nvPr/>
        </p:nvSpPr>
        <p:spPr>
          <a:xfrm>
            <a:off x="-13330" y="101030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5;p27">
            <a:extLst>
              <a:ext uri="{FF2B5EF4-FFF2-40B4-BE49-F238E27FC236}">
                <a16:creationId xmlns:a16="http://schemas.microsoft.com/office/drawing/2014/main" id="{543201F1-B637-4841-9EDE-F9DF044AD3D6}"/>
              </a:ext>
            </a:extLst>
          </p:cNvPr>
          <p:cNvSpPr txBox="1">
            <a:spLocks/>
          </p:cNvSpPr>
          <p:nvPr/>
        </p:nvSpPr>
        <p:spPr>
          <a:xfrm>
            <a:off x="485775" y="446092"/>
            <a:ext cx="3779044" cy="6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3200" dirty="0"/>
              <a:t>BLOCK DIAGRAM</a:t>
            </a:r>
          </a:p>
        </p:txBody>
      </p:sp>
      <p:cxnSp>
        <p:nvCxnSpPr>
          <p:cNvPr id="9" name="Google Shape;137;p27">
            <a:extLst>
              <a:ext uri="{FF2B5EF4-FFF2-40B4-BE49-F238E27FC236}">
                <a16:creationId xmlns:a16="http://schemas.microsoft.com/office/drawing/2014/main" id="{8A5D81EC-0333-4096-B69C-309115CCCEDE}"/>
              </a:ext>
            </a:extLst>
          </p:cNvPr>
          <p:cNvCxnSpPr>
            <a:cxnSpLocks/>
          </p:cNvCxnSpPr>
          <p:nvPr/>
        </p:nvCxnSpPr>
        <p:spPr>
          <a:xfrm>
            <a:off x="485775" y="1076241"/>
            <a:ext cx="3779044" cy="211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" name="Google Shape;124;p26">
            <a:extLst>
              <a:ext uri="{FF2B5EF4-FFF2-40B4-BE49-F238E27FC236}">
                <a16:creationId xmlns:a16="http://schemas.microsoft.com/office/drawing/2014/main" id="{F4BD5DA7-3691-4F4E-91B0-8957BD54CBB4}"/>
              </a:ext>
            </a:extLst>
          </p:cNvPr>
          <p:cNvSpPr txBox="1">
            <a:spLocks/>
          </p:cNvSpPr>
          <p:nvPr/>
        </p:nvSpPr>
        <p:spPr>
          <a:xfrm>
            <a:off x="-13330" y="93887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7CF47B-69F2-4E1F-A54A-248E31B6F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5" y="1268707"/>
            <a:ext cx="6136803" cy="353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302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5;p27">
            <a:extLst>
              <a:ext uri="{FF2B5EF4-FFF2-40B4-BE49-F238E27FC236}">
                <a16:creationId xmlns:a16="http://schemas.microsoft.com/office/drawing/2014/main" id="{543201F1-B637-4841-9EDE-F9DF044AD3D6}"/>
              </a:ext>
            </a:extLst>
          </p:cNvPr>
          <p:cNvSpPr txBox="1">
            <a:spLocks/>
          </p:cNvSpPr>
          <p:nvPr/>
        </p:nvSpPr>
        <p:spPr>
          <a:xfrm>
            <a:off x="485775" y="446092"/>
            <a:ext cx="3779044" cy="651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3200" dirty="0"/>
              <a:t>FLOWCHART</a:t>
            </a:r>
          </a:p>
        </p:txBody>
      </p:sp>
      <p:cxnSp>
        <p:nvCxnSpPr>
          <p:cNvPr id="9" name="Google Shape;137;p27">
            <a:extLst>
              <a:ext uri="{FF2B5EF4-FFF2-40B4-BE49-F238E27FC236}">
                <a16:creationId xmlns:a16="http://schemas.microsoft.com/office/drawing/2014/main" id="{8A5D81EC-0333-4096-B69C-309115CCCEDE}"/>
              </a:ext>
            </a:extLst>
          </p:cNvPr>
          <p:cNvCxnSpPr>
            <a:cxnSpLocks/>
          </p:cNvCxnSpPr>
          <p:nvPr/>
        </p:nvCxnSpPr>
        <p:spPr>
          <a:xfrm>
            <a:off x="485775" y="1076241"/>
            <a:ext cx="3779044" cy="211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" name="Google Shape;124;p26">
            <a:extLst>
              <a:ext uri="{FF2B5EF4-FFF2-40B4-BE49-F238E27FC236}">
                <a16:creationId xmlns:a16="http://schemas.microsoft.com/office/drawing/2014/main" id="{F4BD5DA7-3691-4F4E-91B0-8957BD54CBB4}"/>
              </a:ext>
            </a:extLst>
          </p:cNvPr>
          <p:cNvSpPr txBox="1">
            <a:spLocks/>
          </p:cNvSpPr>
          <p:nvPr/>
        </p:nvSpPr>
        <p:spPr>
          <a:xfrm>
            <a:off x="-13330" y="93886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05</a:t>
            </a:r>
          </a:p>
        </p:txBody>
      </p:sp>
      <p:sp>
        <p:nvSpPr>
          <p:cNvPr id="34" name="Rectangle 37">
            <a:extLst>
              <a:ext uri="{FF2B5EF4-FFF2-40B4-BE49-F238E27FC236}">
                <a16:creationId xmlns:a16="http://schemas.microsoft.com/office/drawing/2014/main" id="{E0D1235C-5994-49E9-A2D1-A5BD085D2A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175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E6B4704-4ABF-430F-BB4C-FB5556071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5" y="1269004"/>
            <a:ext cx="5652931" cy="356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80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 idx="6"/>
          </p:nvPr>
        </p:nvSpPr>
        <p:spPr>
          <a:xfrm>
            <a:off x="7200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UNIQUENESS: HOW OUR IDEA IS UNIQUE</a:t>
            </a:r>
            <a:endParaRPr sz="3000" dirty="0"/>
          </a:p>
        </p:txBody>
      </p:sp>
      <p:sp>
        <p:nvSpPr>
          <p:cNvPr id="161" name="Google Shape;161;p29"/>
          <p:cNvSpPr txBox="1">
            <a:spLocks noGrp="1"/>
          </p:cNvSpPr>
          <p:nvPr>
            <p:ph type="subTitle" idx="1"/>
          </p:nvPr>
        </p:nvSpPr>
        <p:spPr>
          <a:xfrm>
            <a:off x="720000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245"/>
              </a:spcBef>
              <a:buClr>
                <a:srgbClr val="243147"/>
              </a:buClr>
              <a:buSzPts val="2200"/>
              <a:tabLst>
                <a:tab pos="455930" algn="l"/>
              </a:tabLst>
            </a:pPr>
            <a:r>
              <a:rPr lang="en-US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Less </a:t>
            </a:r>
            <a:r>
              <a:rPr lang="en-US" spc="1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interfaces </a:t>
            </a:r>
            <a:r>
              <a:rPr lang="en-US" spc="8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will </a:t>
            </a:r>
            <a:r>
              <a:rPr lang="en-US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be</a:t>
            </a:r>
            <a:r>
              <a:rPr lang="en-US" spc="-1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pc="9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provided for the frontend.</a:t>
            </a:r>
            <a:endParaRPr lang="en-IN" spc="110" dirty="0">
              <a:solidFill>
                <a:schemeClr val="tx2"/>
              </a:solidFill>
              <a:effectLst/>
              <a:latin typeface="Fira Sans Condensed Light" panose="020B0403050000020004" pitchFamily="34" charset="0"/>
              <a:ea typeface="Arial" panose="020B0604020202020204" pitchFamily="34" charset="0"/>
            </a:endParaRPr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2"/>
          </p:nvPr>
        </p:nvSpPr>
        <p:spPr>
          <a:xfrm>
            <a:off x="6362450" y="1943100"/>
            <a:ext cx="2060700" cy="1084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" dirty="0">
                <a:solidFill>
                  <a:schemeClr val="tx2"/>
                </a:solidFill>
                <a:latin typeface="Fira Sans Condensed Light" panose="020B0403050000020004" pitchFamily="34" charset="0"/>
              </a:rPr>
              <a:t>I</a:t>
            </a:r>
            <a:r>
              <a:rPr lang="en-US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 is </a:t>
            </a:r>
            <a:r>
              <a:rPr lang="en-US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not </a:t>
            </a:r>
            <a:r>
              <a:rPr lang="en-US" spc="8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only </a:t>
            </a:r>
            <a:r>
              <a:rPr lang="en-US" spc="1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restricted </a:t>
            </a:r>
            <a:r>
              <a:rPr lang="en-US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 </a:t>
            </a:r>
            <a:r>
              <a:rPr lang="en-US" spc="9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official </a:t>
            </a:r>
            <a:r>
              <a:rPr lang="en-US" spc="9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works </a:t>
            </a:r>
            <a:r>
              <a:rPr lang="en-US" spc="7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and</a:t>
            </a:r>
            <a:r>
              <a:rPr lang="en-US" spc="-32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is </a:t>
            </a:r>
            <a:r>
              <a:rPr lang="en-US" spc="1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available </a:t>
            </a:r>
            <a:r>
              <a:rPr lang="en-US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to </a:t>
            </a:r>
            <a:r>
              <a:rPr lang="en-US" spc="9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every</a:t>
            </a:r>
            <a:r>
              <a:rPr lang="en-US" spc="-3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pc="1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individual.</a:t>
            </a:r>
            <a:endParaRPr lang="en-IN" spc="110" dirty="0">
              <a:solidFill>
                <a:schemeClr val="tx2"/>
              </a:solidFill>
              <a:effectLst/>
              <a:latin typeface="Fira Sans Condensed Light" panose="020B0403050000020004" pitchFamily="34" charset="0"/>
              <a:ea typeface="Arial" panose="020B0604020202020204" pitchFamily="34" charset="0"/>
            </a:endParaRPr>
          </a:p>
        </p:txBody>
      </p:sp>
      <p:sp>
        <p:nvSpPr>
          <p:cNvPr id="163" name="Google Shape;163;p29"/>
          <p:cNvSpPr txBox="1">
            <a:spLocks noGrp="1"/>
          </p:cNvSpPr>
          <p:nvPr>
            <p:ph type="subTitle" idx="3"/>
          </p:nvPr>
        </p:nvSpPr>
        <p:spPr>
          <a:xfrm>
            <a:off x="3541212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1095"/>
              </a:spcBef>
              <a:spcAft>
                <a:spcPts val="0"/>
              </a:spcAft>
              <a:buClr>
                <a:srgbClr val="243147"/>
              </a:buClr>
              <a:buSzPts val="2200"/>
              <a:tabLst>
                <a:tab pos="455930" algn="l"/>
              </a:tabLst>
            </a:pPr>
            <a:r>
              <a:rPr lang="en-US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We </a:t>
            </a:r>
            <a:r>
              <a:rPr lang="en-US" spc="8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will </a:t>
            </a:r>
            <a:r>
              <a:rPr lang="en-US" spc="9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provide </a:t>
            </a:r>
            <a:r>
              <a:rPr lang="en-US" spc="55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it as </a:t>
            </a:r>
            <a:r>
              <a:rPr lang="en-US" spc="11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a </a:t>
            </a:r>
            <a:r>
              <a:rPr lang="en-US" spc="9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chrome</a:t>
            </a:r>
            <a:r>
              <a:rPr lang="en-US" spc="65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 </a:t>
            </a:r>
            <a:r>
              <a:rPr lang="en-US" spc="100" dirty="0">
                <a:solidFill>
                  <a:schemeClr val="tx2"/>
                </a:solidFill>
                <a:effectLst/>
                <a:latin typeface="Fira Sans Condensed Light" panose="020B0403050000020004" pitchFamily="34" charset="0"/>
                <a:ea typeface="Arial" panose="020B0604020202020204" pitchFamily="34" charset="0"/>
              </a:rPr>
              <a:t>extension.</a:t>
            </a:r>
            <a:endParaRPr lang="en-IN" spc="110" dirty="0">
              <a:solidFill>
                <a:schemeClr val="tx2"/>
              </a:solidFill>
              <a:effectLst/>
              <a:latin typeface="Fira Sans Condensed Light" panose="020B0403050000020004" pitchFamily="34" charset="0"/>
              <a:ea typeface="Arial" panose="020B0604020202020204" pitchFamily="34" charset="0"/>
            </a:endParaRPr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980700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SIMPLE UI</a:t>
            </a:r>
            <a:endParaRPr dirty="0"/>
          </a:p>
        </p:txBody>
      </p:sp>
      <p:sp>
        <p:nvSpPr>
          <p:cNvPr id="165" name="Google Shape;165;p29"/>
          <p:cNvSpPr txBox="1">
            <a:spLocks noGrp="1"/>
          </p:cNvSpPr>
          <p:nvPr>
            <p:ph type="title" idx="4"/>
          </p:nvPr>
        </p:nvSpPr>
        <p:spPr>
          <a:xfrm>
            <a:off x="6623150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EASILY AVAILABLE</a:t>
            </a:r>
            <a:endParaRPr dirty="0"/>
          </a:p>
        </p:txBody>
      </p:sp>
      <p:sp>
        <p:nvSpPr>
          <p:cNvPr id="166" name="Google Shape;166;p29"/>
          <p:cNvSpPr txBox="1">
            <a:spLocks noGrp="1"/>
          </p:cNvSpPr>
          <p:nvPr>
            <p:ph type="title" idx="5"/>
          </p:nvPr>
        </p:nvSpPr>
        <p:spPr>
          <a:xfrm>
            <a:off x="3801912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CONVINIENT TO USE</a:t>
            </a:r>
            <a:endParaRPr dirty="0"/>
          </a:p>
        </p:txBody>
      </p:sp>
      <p:cxnSp>
        <p:nvCxnSpPr>
          <p:cNvPr id="167" name="Google Shape;167;p29"/>
          <p:cNvCxnSpPr>
            <a:stCxn id="161" idx="2"/>
            <a:endCxn id="164" idx="0"/>
          </p:cNvCxnSpPr>
          <p:nvPr/>
        </p:nvCxnSpPr>
        <p:spPr>
          <a:xfrm>
            <a:off x="1750350" y="3027925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8" name="Google Shape;168;p29"/>
          <p:cNvCxnSpPr>
            <a:stCxn id="166" idx="0"/>
            <a:endCxn id="163" idx="2"/>
          </p:cNvCxnSpPr>
          <p:nvPr/>
        </p:nvCxnSpPr>
        <p:spPr>
          <a:xfrm rot="10800000">
            <a:off x="4571562" y="3027975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9" name="Google Shape;169;p29"/>
          <p:cNvCxnSpPr>
            <a:cxnSpLocks/>
            <a:stCxn id="165" idx="0"/>
            <a:endCxn id="162" idx="2"/>
          </p:cNvCxnSpPr>
          <p:nvPr/>
        </p:nvCxnSpPr>
        <p:spPr>
          <a:xfrm flipV="1">
            <a:off x="7392800" y="3027925"/>
            <a:ext cx="0" cy="408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" name="Google Shape;124;p26">
            <a:extLst>
              <a:ext uri="{FF2B5EF4-FFF2-40B4-BE49-F238E27FC236}">
                <a16:creationId xmlns:a16="http://schemas.microsoft.com/office/drawing/2014/main" id="{3E90D36E-C661-44D5-B23E-721E214FA818}"/>
              </a:ext>
            </a:extLst>
          </p:cNvPr>
          <p:cNvSpPr txBox="1">
            <a:spLocks/>
          </p:cNvSpPr>
          <p:nvPr/>
        </p:nvSpPr>
        <p:spPr>
          <a:xfrm>
            <a:off x="-13330" y="93886"/>
            <a:ext cx="499105" cy="36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sz="1800" dirty="0"/>
              <a:t>06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1315</Words>
  <Application>Microsoft Office PowerPoint</Application>
  <PresentationFormat>On-screen Show (16:9)</PresentationFormat>
  <Paragraphs>174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Fira Sans Condensed Light</vt:lpstr>
      <vt:lpstr>Calibri</vt:lpstr>
      <vt:lpstr>Rajdhani</vt:lpstr>
      <vt:lpstr>Fira Sans Condensed</vt:lpstr>
      <vt:lpstr>Arial Black</vt:lpstr>
      <vt:lpstr>Advent Pro Light</vt:lpstr>
      <vt:lpstr>Arial</vt:lpstr>
      <vt:lpstr>Anton</vt:lpstr>
      <vt:lpstr>Ai Tech Agency by Slidesgo</vt:lpstr>
      <vt:lpstr>ARK SECURITY</vt:lpstr>
      <vt:lpstr>DEPARTMENT OF SCHOOL OF ENGINEERING</vt:lpstr>
      <vt:lpstr>PowerPoint Presentation</vt:lpstr>
      <vt:lpstr>PROBLEM STATEMENT</vt:lpstr>
      <vt:lpstr>PowerPoint Presentation</vt:lpstr>
      <vt:lpstr>FEATURES</vt:lpstr>
      <vt:lpstr>PowerPoint Presentation</vt:lpstr>
      <vt:lpstr>PowerPoint Presentation</vt:lpstr>
      <vt:lpstr>UNIQUENESS: HOW OUR IDEA IS UNIQUE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  <vt:lpstr>SOFTWARE DESKTOP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 SECURITY</dc:title>
  <cp:lastModifiedBy>urkarsh Rao</cp:lastModifiedBy>
  <cp:revision>14</cp:revision>
  <dcterms:modified xsi:type="dcterms:W3CDTF">2021-12-14T07:42:24Z</dcterms:modified>
</cp:coreProperties>
</file>